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2" d="100"/>
          <a:sy n="92" d="100"/>
        </p:scale>
        <p:origin x="176" y="7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86DFF-73CB-4F1A-A191-639B7955D544}" type="datetimeFigureOut">
              <a:rPr lang="en-ZA" smtClean="0"/>
              <a:t>2019/08/21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2A589-62D3-4F3F-A5D0-C683DEB154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63397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86DFF-73CB-4F1A-A191-639B7955D544}" type="datetimeFigureOut">
              <a:rPr lang="en-ZA" smtClean="0"/>
              <a:t>2019/08/21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2A589-62D3-4F3F-A5D0-C683DEB154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42635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86DFF-73CB-4F1A-A191-639B7955D544}" type="datetimeFigureOut">
              <a:rPr lang="en-ZA" smtClean="0"/>
              <a:t>2019/08/21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2A589-62D3-4F3F-A5D0-C683DEB154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468784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86DFF-73CB-4F1A-A191-639B7955D544}" type="datetimeFigureOut">
              <a:rPr lang="en-ZA" smtClean="0"/>
              <a:t>2019/08/21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2A589-62D3-4F3F-A5D0-C683DEB154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33480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86DFF-73CB-4F1A-A191-639B7955D544}" type="datetimeFigureOut">
              <a:rPr lang="en-ZA" smtClean="0"/>
              <a:t>2019/08/21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2A589-62D3-4F3F-A5D0-C683DEB154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573374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86DFF-73CB-4F1A-A191-639B7955D544}" type="datetimeFigureOut">
              <a:rPr lang="en-ZA" smtClean="0"/>
              <a:t>2019/08/21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2A589-62D3-4F3F-A5D0-C683DEB154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48409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86DFF-73CB-4F1A-A191-639B7955D544}" type="datetimeFigureOut">
              <a:rPr lang="en-ZA" smtClean="0"/>
              <a:t>2019/08/21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2A589-62D3-4F3F-A5D0-C683DEB154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05951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86DFF-73CB-4F1A-A191-639B7955D544}" type="datetimeFigureOut">
              <a:rPr lang="en-ZA" smtClean="0"/>
              <a:t>2019/08/21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2A589-62D3-4F3F-A5D0-C683DEB154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931201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86DFF-73CB-4F1A-A191-639B7955D544}" type="datetimeFigureOut">
              <a:rPr lang="en-ZA" smtClean="0"/>
              <a:t>2019/08/21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2A589-62D3-4F3F-A5D0-C683DEB154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06866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86DFF-73CB-4F1A-A191-639B7955D544}" type="datetimeFigureOut">
              <a:rPr lang="en-ZA" smtClean="0"/>
              <a:t>2019/08/21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2A589-62D3-4F3F-A5D0-C683DEB154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12179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86DFF-73CB-4F1A-A191-639B7955D544}" type="datetimeFigureOut">
              <a:rPr lang="en-ZA" smtClean="0"/>
              <a:t>2019/08/21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2A589-62D3-4F3F-A5D0-C683DEB154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926733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686DFF-73CB-4F1A-A191-639B7955D544}" type="datetimeFigureOut">
              <a:rPr lang="en-ZA" smtClean="0"/>
              <a:t>2019/08/21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E2A589-62D3-4F3F-A5D0-C683DEB154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992045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36758" y="248653"/>
            <a:ext cx="6072668" cy="2127117"/>
          </a:xfrm>
          <a:prstGeom prst="rect">
            <a:avLst/>
          </a:prstGeom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 sz="1400" dirty="0"/>
          </a:p>
        </p:txBody>
      </p:sp>
      <p:sp>
        <p:nvSpPr>
          <p:cNvPr id="5" name="Rectangle 4"/>
          <p:cNvSpPr/>
          <p:nvPr/>
        </p:nvSpPr>
        <p:spPr>
          <a:xfrm>
            <a:off x="4521873" y="2650799"/>
            <a:ext cx="4331369" cy="1218649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ZA" dirty="0"/>
              <a:t> </a:t>
            </a:r>
          </a:p>
          <a:p>
            <a:pPr algn="ctr"/>
            <a:endParaRPr lang="en-ZA" dirty="0"/>
          </a:p>
        </p:txBody>
      </p:sp>
      <p:sp>
        <p:nvSpPr>
          <p:cNvPr id="7" name="TextBox 6"/>
          <p:cNvSpPr txBox="1"/>
          <p:nvPr/>
        </p:nvSpPr>
        <p:spPr>
          <a:xfrm>
            <a:off x="4698329" y="2689338"/>
            <a:ext cx="38821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b="1" dirty="0"/>
              <a:t>Project Management Unit</a:t>
            </a:r>
          </a:p>
          <a:p>
            <a:pPr algn="ctr"/>
            <a:r>
              <a:rPr lang="en-ZA" dirty="0"/>
              <a:t>Project Coordinator</a:t>
            </a:r>
          </a:p>
          <a:p>
            <a:r>
              <a:rPr lang="en-ZA" dirty="0"/>
              <a:t>Secretary, Financial, Communication, Administrative Officers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323725" y="207160"/>
            <a:ext cx="576485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1600" b="1" dirty="0"/>
              <a:t>Steering Committee</a:t>
            </a:r>
          </a:p>
          <a:p>
            <a:pPr algn="ctr"/>
            <a:r>
              <a:rPr lang="en-ZA" sz="1600" dirty="0"/>
              <a:t>AE + EE</a:t>
            </a:r>
          </a:p>
          <a:p>
            <a:pPr algn="ctr"/>
            <a:r>
              <a:rPr lang="en-ZA" sz="1600" dirty="0"/>
              <a:t>NDAs</a:t>
            </a:r>
          </a:p>
          <a:p>
            <a:pPr algn="ctr"/>
            <a:r>
              <a:rPr lang="en-ZA" sz="1600" dirty="0"/>
              <a:t>1 representative of DRR</a:t>
            </a:r>
          </a:p>
          <a:p>
            <a:pPr algn="ctr"/>
            <a:r>
              <a:rPr lang="en-ZA" sz="1600" dirty="0"/>
              <a:t>1 representative of the met services</a:t>
            </a:r>
          </a:p>
          <a:p>
            <a:pPr algn="ctr"/>
            <a:r>
              <a:rPr lang="en-ZA" sz="1600" dirty="0"/>
              <a:t>1 representative of EU</a:t>
            </a:r>
          </a:p>
          <a:p>
            <a:pPr algn="ctr"/>
            <a:r>
              <a:rPr lang="en-ZA" sz="1600" dirty="0"/>
              <a:t>1 representative of WMO</a:t>
            </a:r>
          </a:p>
          <a:p>
            <a:pPr algn="ctr"/>
            <a:r>
              <a:rPr lang="en-ZA" sz="1600" dirty="0"/>
              <a:t>1 representative of </a:t>
            </a:r>
            <a:r>
              <a:rPr lang="en-ZA" sz="1600" dirty="0" err="1"/>
              <a:t>MeteoFrance</a:t>
            </a:r>
            <a:endParaRPr lang="en-ZA" sz="1600" dirty="0"/>
          </a:p>
          <a:p>
            <a:endParaRPr lang="en-ZA" sz="1600" dirty="0"/>
          </a:p>
        </p:txBody>
      </p:sp>
      <p:sp>
        <p:nvSpPr>
          <p:cNvPr id="9" name="Rectangle 8"/>
          <p:cNvSpPr/>
          <p:nvPr/>
        </p:nvSpPr>
        <p:spPr>
          <a:xfrm>
            <a:off x="9785684" y="364131"/>
            <a:ext cx="2406316" cy="1246371"/>
          </a:xfrm>
          <a:prstGeom prst="rect">
            <a:avLst/>
          </a:prstGeom>
          <a:ln w="28575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0" name="TextBox 9"/>
          <p:cNvSpPr txBox="1"/>
          <p:nvPr/>
        </p:nvSpPr>
        <p:spPr>
          <a:xfrm>
            <a:off x="9861882" y="410173"/>
            <a:ext cx="22298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b="1" dirty="0"/>
              <a:t>Strategic project overview</a:t>
            </a:r>
          </a:p>
          <a:p>
            <a:pPr algn="ctr"/>
            <a:endParaRPr lang="en-ZA" dirty="0"/>
          </a:p>
          <a:p>
            <a:pPr algn="ctr"/>
            <a:r>
              <a:rPr lang="en-ZA" dirty="0"/>
              <a:t>NDAs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256295" y="4413598"/>
            <a:ext cx="2566737" cy="2316014"/>
          </a:xfrm>
          <a:prstGeom prst="rect">
            <a:avLst/>
          </a:prstGeom>
          <a:ln>
            <a:solidFill>
              <a:srgbClr val="FFFF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2" name="TextBox 11"/>
          <p:cNvSpPr txBox="1"/>
          <p:nvPr/>
        </p:nvSpPr>
        <p:spPr>
          <a:xfrm>
            <a:off x="9314448" y="4514688"/>
            <a:ext cx="245043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b="1" dirty="0"/>
              <a:t>Technical support </a:t>
            </a:r>
          </a:p>
          <a:p>
            <a:pPr algn="ctr"/>
            <a:r>
              <a:rPr lang="en-ZA" dirty="0"/>
              <a:t>Chief Technical Advisor</a:t>
            </a:r>
            <a:endParaRPr lang="en-ZA" b="1" dirty="0"/>
          </a:p>
          <a:p>
            <a:pPr algn="ctr"/>
            <a:r>
              <a:rPr lang="en-ZA" dirty="0"/>
              <a:t>National experts/consultants </a:t>
            </a:r>
          </a:p>
          <a:p>
            <a:pPr algn="ctr"/>
            <a:r>
              <a:rPr lang="en-ZA" dirty="0"/>
              <a:t>WMO</a:t>
            </a:r>
          </a:p>
          <a:p>
            <a:pPr algn="ctr"/>
            <a:r>
              <a:rPr lang="en-ZA" dirty="0" err="1"/>
              <a:t>MeteoFrace</a:t>
            </a:r>
            <a:endParaRPr lang="en-ZA" dirty="0"/>
          </a:p>
        </p:txBody>
      </p:sp>
      <p:sp>
        <p:nvSpPr>
          <p:cNvPr id="13" name="Rectangle 12"/>
          <p:cNvSpPr/>
          <p:nvPr/>
        </p:nvSpPr>
        <p:spPr>
          <a:xfrm>
            <a:off x="4969040" y="5564143"/>
            <a:ext cx="3340769" cy="1293857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4" name="TextBox 13"/>
          <p:cNvSpPr txBox="1"/>
          <p:nvPr/>
        </p:nvSpPr>
        <p:spPr>
          <a:xfrm>
            <a:off x="5069301" y="5510879"/>
            <a:ext cx="3140243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1700" b="1" dirty="0"/>
              <a:t>Beneficiaries</a:t>
            </a:r>
            <a:endParaRPr lang="en-ZA" sz="1700" dirty="0"/>
          </a:p>
          <a:p>
            <a:pPr algn="ctr"/>
            <a:r>
              <a:rPr lang="en-ZA" sz="1700" dirty="0"/>
              <a:t>Met services</a:t>
            </a:r>
          </a:p>
          <a:p>
            <a:pPr algn="ctr"/>
            <a:r>
              <a:rPr lang="en-ZA" sz="1700" dirty="0"/>
              <a:t>DRR</a:t>
            </a:r>
          </a:p>
          <a:p>
            <a:pPr algn="ctr"/>
            <a:r>
              <a:rPr lang="en-ZA" sz="1700" dirty="0"/>
              <a:t>Sectoral ministries: agriculture, xxx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49965" y="4545469"/>
            <a:ext cx="2999874" cy="1042423"/>
          </a:xfrm>
          <a:prstGeom prst="rect">
            <a:avLst/>
          </a:prstGeom>
          <a:ln>
            <a:solidFill>
              <a:srgbClr val="FFFF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6" name="TextBox 15"/>
          <p:cNvSpPr txBox="1"/>
          <p:nvPr/>
        </p:nvSpPr>
        <p:spPr>
          <a:xfrm>
            <a:off x="924423" y="4653188"/>
            <a:ext cx="25827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b="1" dirty="0"/>
              <a:t>Service providers/contractors </a:t>
            </a:r>
            <a:endParaRPr lang="en-ZA" dirty="0"/>
          </a:p>
        </p:txBody>
      </p:sp>
      <p:cxnSp>
        <p:nvCxnSpPr>
          <p:cNvPr id="18" name="Straight Connector 17"/>
          <p:cNvCxnSpPr>
            <a:cxnSpLocks/>
            <a:stCxn id="7" idx="2"/>
            <a:endCxn id="20" idx="0"/>
          </p:cNvCxnSpPr>
          <p:nvPr/>
        </p:nvCxnSpPr>
        <p:spPr>
          <a:xfrm flipH="1">
            <a:off x="6637418" y="3889667"/>
            <a:ext cx="2006" cy="1859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4950990" y="4075619"/>
            <a:ext cx="3372855" cy="1253741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1" name="TextBox 20"/>
          <p:cNvSpPr txBox="1"/>
          <p:nvPr/>
        </p:nvSpPr>
        <p:spPr>
          <a:xfrm>
            <a:off x="5084981" y="4191523"/>
            <a:ext cx="30961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b="1" dirty="0"/>
              <a:t>Executing Entity</a:t>
            </a:r>
          </a:p>
          <a:p>
            <a:pPr algn="ctr"/>
            <a:endParaRPr lang="en-ZA" b="1" dirty="0"/>
          </a:p>
          <a:p>
            <a:pPr algn="ctr"/>
            <a:r>
              <a:rPr lang="en-ZA" dirty="0"/>
              <a:t>IOC</a:t>
            </a:r>
          </a:p>
        </p:txBody>
      </p:sp>
      <p:cxnSp>
        <p:nvCxnSpPr>
          <p:cNvPr id="6" name="Straight Connector 5"/>
          <p:cNvCxnSpPr>
            <a:cxnSpLocks/>
          </p:cNvCxnSpPr>
          <p:nvPr/>
        </p:nvCxnSpPr>
        <p:spPr>
          <a:xfrm flipH="1" flipV="1">
            <a:off x="6609347" y="5357060"/>
            <a:ext cx="2006" cy="2308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cxnSpLocks/>
          </p:cNvCxnSpPr>
          <p:nvPr/>
        </p:nvCxnSpPr>
        <p:spPr>
          <a:xfrm flipV="1">
            <a:off x="3749839" y="4833184"/>
            <a:ext cx="1187115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cxnSpLocks/>
          </p:cNvCxnSpPr>
          <p:nvPr/>
        </p:nvCxnSpPr>
        <p:spPr>
          <a:xfrm>
            <a:off x="8341895" y="4776284"/>
            <a:ext cx="914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cxnSpLocks/>
          </p:cNvCxnSpPr>
          <p:nvPr/>
        </p:nvCxnSpPr>
        <p:spPr>
          <a:xfrm flipV="1">
            <a:off x="8853242" y="769735"/>
            <a:ext cx="908374" cy="18810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749965" y="2016103"/>
            <a:ext cx="2370227" cy="2132779"/>
          </a:xfrm>
          <a:prstGeom prst="rect">
            <a:avLst/>
          </a:prstGeom>
          <a:ln>
            <a:solidFill>
              <a:srgbClr val="FFFF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31" name="TextBox 30"/>
          <p:cNvSpPr txBox="1"/>
          <p:nvPr/>
        </p:nvSpPr>
        <p:spPr>
          <a:xfrm>
            <a:off x="888329" y="2117558"/>
            <a:ext cx="215365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b="1" dirty="0"/>
              <a:t>Institutional partners</a:t>
            </a:r>
          </a:p>
          <a:p>
            <a:pPr algn="ctr"/>
            <a:endParaRPr lang="en-ZA" dirty="0"/>
          </a:p>
          <a:p>
            <a:pPr algn="ctr"/>
            <a:r>
              <a:rPr lang="en-ZA" dirty="0"/>
              <a:t>Sectorial ministries (TBC per country)</a:t>
            </a:r>
          </a:p>
        </p:txBody>
      </p:sp>
      <p:sp>
        <p:nvSpPr>
          <p:cNvPr id="32" name="Rectangle 31"/>
          <p:cNvSpPr/>
          <p:nvPr/>
        </p:nvSpPr>
        <p:spPr>
          <a:xfrm>
            <a:off x="9577138" y="2016104"/>
            <a:ext cx="2484519" cy="2015198"/>
          </a:xfrm>
          <a:prstGeom prst="rect">
            <a:avLst/>
          </a:prstGeom>
          <a:ln>
            <a:solidFill>
              <a:srgbClr val="FFFF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33" name="TextBox 32"/>
          <p:cNvSpPr txBox="1"/>
          <p:nvPr/>
        </p:nvSpPr>
        <p:spPr>
          <a:xfrm>
            <a:off x="9667373" y="2117558"/>
            <a:ext cx="239428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b="1" dirty="0"/>
              <a:t>Additional partners</a:t>
            </a:r>
          </a:p>
          <a:p>
            <a:pPr algn="ctr"/>
            <a:endParaRPr lang="en-ZA" dirty="0"/>
          </a:p>
          <a:p>
            <a:pPr algn="ctr"/>
            <a:r>
              <a:rPr lang="en-ZA" dirty="0"/>
              <a:t>National and local universities, NGOs, private sector</a:t>
            </a:r>
          </a:p>
        </p:txBody>
      </p:sp>
      <p:cxnSp>
        <p:nvCxnSpPr>
          <p:cNvPr id="34" name="Straight Connector 33"/>
          <p:cNvCxnSpPr>
            <a:cxnSpLocks/>
          </p:cNvCxnSpPr>
          <p:nvPr/>
        </p:nvCxnSpPr>
        <p:spPr>
          <a:xfrm>
            <a:off x="8853242" y="3177064"/>
            <a:ext cx="723896" cy="81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cxnSpLocks/>
          </p:cNvCxnSpPr>
          <p:nvPr/>
        </p:nvCxnSpPr>
        <p:spPr>
          <a:xfrm flipV="1">
            <a:off x="3120192" y="3177064"/>
            <a:ext cx="1401681" cy="81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D8D10AFA-F040-44EF-925E-23FDC5F0297D}"/>
              </a:ext>
            </a:extLst>
          </p:cNvPr>
          <p:cNvCxnSpPr>
            <a:cxnSpLocks/>
          </p:cNvCxnSpPr>
          <p:nvPr/>
        </p:nvCxnSpPr>
        <p:spPr>
          <a:xfrm>
            <a:off x="6596221" y="2375770"/>
            <a:ext cx="0" cy="2750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DC27274-EE5E-4CF3-BDA6-7B316DCA944E}"/>
              </a:ext>
            </a:extLst>
          </p:cNvPr>
          <p:cNvCxnSpPr>
            <a:cxnSpLocks/>
          </p:cNvCxnSpPr>
          <p:nvPr/>
        </p:nvCxnSpPr>
        <p:spPr>
          <a:xfrm>
            <a:off x="8853242" y="3837274"/>
            <a:ext cx="403053" cy="5763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21057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</TotalTime>
  <Words>94</Words>
  <Application>Microsoft Macintosh PowerPoint</Application>
  <PresentationFormat>Widescreen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Marie-Ange Baudoin</dc:creator>
  <cp:lastModifiedBy>Marie-Ange Bdn</cp:lastModifiedBy>
  <cp:revision>5</cp:revision>
  <dcterms:created xsi:type="dcterms:W3CDTF">2017-04-20T15:17:26Z</dcterms:created>
  <dcterms:modified xsi:type="dcterms:W3CDTF">2019-08-21T08:12:53Z</dcterms:modified>
</cp:coreProperties>
</file>