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83" r:id="rId2"/>
    <p:sldId id="287" r:id="rId3"/>
    <p:sldId id="300" r:id="rId4"/>
    <p:sldId id="284" r:id="rId5"/>
    <p:sldId id="291" r:id="rId6"/>
    <p:sldId id="293" r:id="rId7"/>
    <p:sldId id="1024" r:id="rId8"/>
    <p:sldId id="1010" r:id="rId9"/>
    <p:sldId id="292" r:id="rId10"/>
    <p:sldId id="294" r:id="rId11"/>
    <p:sldId id="1011" r:id="rId12"/>
    <p:sldId id="1012" r:id="rId13"/>
    <p:sldId id="1013" r:id="rId14"/>
    <p:sldId id="1014" r:id="rId15"/>
    <p:sldId id="1025" r:id="rId16"/>
    <p:sldId id="296" r:id="rId17"/>
    <p:sldId id="298" r:id="rId18"/>
    <p:sldId id="297" r:id="rId19"/>
    <p:sldId id="295" r:id="rId20"/>
    <p:sldId id="1026" r:id="rId21"/>
    <p:sldId id="1027" r:id="rId22"/>
    <p:sldId id="30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94" autoAdjust="0"/>
    <p:restoredTop sz="94660"/>
  </p:normalViewPr>
  <p:slideViewPr>
    <p:cSldViewPr snapToGrid="0">
      <p:cViewPr varScale="1">
        <p:scale>
          <a:sx n="73" d="100"/>
          <a:sy n="73" d="100"/>
        </p:scale>
        <p:origin x="870" y="72"/>
      </p:cViewPr>
      <p:guideLst/>
    </p:cSldViewPr>
  </p:slideViewPr>
  <p:notesTextViewPr>
    <p:cViewPr>
      <p:scale>
        <a:sx n="1" d="1"/>
        <a:sy n="1" d="1"/>
      </p:scale>
      <p:origin x="0" y="0"/>
    </p:cViewPr>
  </p:notesTextViewPr>
  <p:sorterViewPr>
    <p:cViewPr varScale="1">
      <p:scale>
        <a:sx n="100" d="100"/>
        <a:sy n="100" d="100"/>
      </p:scale>
      <p:origin x="0" y="-4099"/>
    </p:cViewPr>
  </p:sorter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EF76F9A-DBB9-476F-B651-8AC9E3DD6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RE"/>
          </a:p>
        </p:txBody>
      </p:sp>
      <p:sp>
        <p:nvSpPr>
          <p:cNvPr id="3" name="Espace réservé de la date 2">
            <a:extLst>
              <a:ext uri="{FF2B5EF4-FFF2-40B4-BE49-F238E27FC236}">
                <a16:creationId xmlns:a16="http://schemas.microsoft.com/office/drawing/2014/main" id="{8BDA7D58-EAA0-4BEC-8D44-ED1B277410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F99F77-9DB8-4CE4-868A-74B1123EFB69}" type="datetimeFigureOut">
              <a:rPr lang="fr-RE" smtClean="0"/>
              <a:t>20/08/2019</a:t>
            </a:fld>
            <a:endParaRPr lang="fr-RE"/>
          </a:p>
        </p:txBody>
      </p:sp>
      <p:sp>
        <p:nvSpPr>
          <p:cNvPr id="4" name="Espace réservé du pied de page 3">
            <a:extLst>
              <a:ext uri="{FF2B5EF4-FFF2-40B4-BE49-F238E27FC236}">
                <a16:creationId xmlns:a16="http://schemas.microsoft.com/office/drawing/2014/main" id="{397E035A-2092-4661-BC9D-F225B29B9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RE"/>
          </a:p>
        </p:txBody>
      </p:sp>
      <p:sp>
        <p:nvSpPr>
          <p:cNvPr id="5" name="Espace réservé du numéro de diapositive 4">
            <a:extLst>
              <a:ext uri="{FF2B5EF4-FFF2-40B4-BE49-F238E27FC236}">
                <a16:creationId xmlns:a16="http://schemas.microsoft.com/office/drawing/2014/main" id="{EB36DA8B-E61B-4284-8699-C3C4DEA182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253852-44A8-480E-BABB-441FE3F8B55A}" type="slidenum">
              <a:rPr lang="fr-RE" smtClean="0"/>
              <a:t>‹N°›</a:t>
            </a:fld>
            <a:endParaRPr lang="fr-RE"/>
          </a:p>
        </p:txBody>
      </p:sp>
    </p:spTree>
    <p:extLst>
      <p:ext uri="{BB962C8B-B14F-4D97-AF65-F5344CB8AC3E}">
        <p14:creationId xmlns:p14="http://schemas.microsoft.com/office/powerpoint/2010/main" val="12793301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DAEE3-3ABD-4DF8-B7BF-2E0C3EEBF2A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C8FDF8E-5EA7-4887-A340-4608B41EE5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7D28C7-D079-45D1-B13A-D68883E4829E}"/>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5" name="Espace réservé du pied de page 4">
            <a:extLst>
              <a:ext uri="{FF2B5EF4-FFF2-40B4-BE49-F238E27FC236}">
                <a16:creationId xmlns:a16="http://schemas.microsoft.com/office/drawing/2014/main" id="{454D3E2C-0FDD-4195-BC36-53E1EB2F71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8EA537-F579-4B00-9489-E59BB6793F53}"/>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113833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6C194-4C92-4A00-900A-20BE7A3EEC0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0DBAAFC-EF1F-42F4-8428-E44D82715E7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B4CA54-2723-4DD3-AE87-5E7F096F6CE0}"/>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5" name="Espace réservé du pied de page 4">
            <a:extLst>
              <a:ext uri="{FF2B5EF4-FFF2-40B4-BE49-F238E27FC236}">
                <a16:creationId xmlns:a16="http://schemas.microsoft.com/office/drawing/2014/main" id="{501E8185-4510-46E0-8001-1485FF22B6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3FB891-357A-4966-A6FD-AA7BAAB90DB2}"/>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9267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FD966DA-503A-444C-9361-F3CB035C2A9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148F8A-B128-4A28-B2D0-E18ED56AE0D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5B6360-061C-4420-8F32-22259FEC9E56}"/>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5" name="Espace réservé du pied de page 4">
            <a:extLst>
              <a:ext uri="{FF2B5EF4-FFF2-40B4-BE49-F238E27FC236}">
                <a16:creationId xmlns:a16="http://schemas.microsoft.com/office/drawing/2014/main" id="{88F86336-C606-4EE2-A742-16F3E756AD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43A9FC-12C1-4A9A-91A6-E2C3DD3DCC50}"/>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217904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DEFC0-61DA-4BEA-9313-A569EA355B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3CD44BE-7DF1-479B-A66F-286A54C3F1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5282E7-EE3C-45B8-A57E-A08E49C1228D}"/>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5" name="Espace réservé du pied de page 4">
            <a:extLst>
              <a:ext uri="{FF2B5EF4-FFF2-40B4-BE49-F238E27FC236}">
                <a16:creationId xmlns:a16="http://schemas.microsoft.com/office/drawing/2014/main" id="{2818BDED-DCF6-4426-B1B1-91937BDD56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892A95-16ED-4442-9D6C-5E11FD655A37}"/>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378665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B9018-284F-4564-9C45-12E3EAB285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F77C77F-9A4D-45D9-BACC-3DF1607E1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F8E12DC-04AC-4428-BBA9-9B5912D78BC6}"/>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5" name="Espace réservé du pied de page 4">
            <a:extLst>
              <a:ext uri="{FF2B5EF4-FFF2-40B4-BE49-F238E27FC236}">
                <a16:creationId xmlns:a16="http://schemas.microsoft.com/office/drawing/2014/main" id="{02DC8543-5B16-4FED-B2AA-29CEEAF58C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94BD01-F5D1-46F7-84D8-F31F6BB9B049}"/>
              </a:ext>
            </a:extLst>
          </p:cNvPr>
          <p:cNvSpPr>
            <a:spLocks noGrp="1"/>
          </p:cNvSpPr>
          <p:nvPr>
            <p:ph type="sldNum" sz="quarter" idx="12"/>
          </p:nvPr>
        </p:nvSpPr>
        <p:spPr/>
        <p:txBody>
          <a:bodyPr/>
          <a:lstStyle/>
          <a:p>
            <a:fld id="{CCB7EE10-C559-4B5A-9A51-D307CD9C6EA8}" type="slidenum">
              <a:rPr lang="fr-FR" smtClean="0"/>
              <a:t>‹N°›</a:t>
            </a:fld>
            <a:endParaRPr lang="fr-FR"/>
          </a:p>
        </p:txBody>
      </p:sp>
      <p:pic>
        <p:nvPicPr>
          <p:cNvPr id="7" name="Image 6">
            <a:extLst>
              <a:ext uri="{FF2B5EF4-FFF2-40B4-BE49-F238E27FC236}">
                <a16:creationId xmlns:a16="http://schemas.microsoft.com/office/drawing/2014/main" id="{267C55B0-33CD-4BA1-B8C5-ED6DD63AD12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0795635" y="0"/>
            <a:ext cx="1396365" cy="987552"/>
          </a:xfrm>
          <a:prstGeom prst="rect">
            <a:avLst/>
          </a:prstGeom>
        </p:spPr>
      </p:pic>
      <p:pic>
        <p:nvPicPr>
          <p:cNvPr id="8" name="Image 7">
            <a:extLst>
              <a:ext uri="{FF2B5EF4-FFF2-40B4-BE49-F238E27FC236}">
                <a16:creationId xmlns:a16="http://schemas.microsoft.com/office/drawing/2014/main" id="{54394C4A-2C47-488F-81CB-CAC07D5287E2}"/>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781903" y="6222365"/>
            <a:ext cx="1781810" cy="635635"/>
          </a:xfrm>
          <a:prstGeom prst="rect">
            <a:avLst/>
          </a:prstGeom>
        </p:spPr>
      </p:pic>
      <p:pic>
        <p:nvPicPr>
          <p:cNvPr id="9" name="Image 8">
            <a:extLst>
              <a:ext uri="{FF2B5EF4-FFF2-40B4-BE49-F238E27FC236}">
                <a16:creationId xmlns:a16="http://schemas.microsoft.com/office/drawing/2014/main" id="{D0445D78-439E-4BC0-960C-CCB18D7C0C7C}"/>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661015" y="6116638"/>
            <a:ext cx="1530985" cy="699770"/>
          </a:xfrm>
          <a:prstGeom prst="rect">
            <a:avLst/>
          </a:prstGeom>
        </p:spPr>
      </p:pic>
    </p:spTree>
    <p:extLst>
      <p:ext uri="{BB962C8B-B14F-4D97-AF65-F5344CB8AC3E}">
        <p14:creationId xmlns:p14="http://schemas.microsoft.com/office/powerpoint/2010/main" val="128795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13336-3C93-41C5-94D7-CB03207D86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FEE2115-6F8A-4B94-A6D4-66BC64FFBE4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BA8A5C3-EB76-404A-BAE7-A75BC9FFB76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A30BF48-B44E-43B9-AE75-BF923F6F3DA2}"/>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6" name="Espace réservé du pied de page 5">
            <a:extLst>
              <a:ext uri="{FF2B5EF4-FFF2-40B4-BE49-F238E27FC236}">
                <a16:creationId xmlns:a16="http://schemas.microsoft.com/office/drawing/2014/main" id="{0CEEADB0-1F0B-4DC1-AEEC-7E63D3E188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998B7C-635B-458C-91D0-3EFCE928E730}"/>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257508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74B18-E97E-481F-8930-CC28B4AD84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9F873A0-6065-4EEC-909E-041AA400D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0B239E0-FCAB-4E1D-B7FE-37425B0F0C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626F2D2-64F5-4506-B66A-A861664B3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4349D7-5D23-40E1-A978-93F37CBC9B0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E7A81C5-C706-4648-AC5A-470078E010C4}"/>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8" name="Espace réservé du pied de page 7">
            <a:extLst>
              <a:ext uri="{FF2B5EF4-FFF2-40B4-BE49-F238E27FC236}">
                <a16:creationId xmlns:a16="http://schemas.microsoft.com/office/drawing/2014/main" id="{9E04885E-2278-456F-B447-4F6D8A8FDA3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B063E1E-7744-44C6-AC55-8A1DB7FED69C}"/>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410283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2D68B-A047-4F45-86E7-DB9D874B8F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7D846B-BD19-4E1A-85AB-5290E9B2D8AE}"/>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4" name="Espace réservé du pied de page 3">
            <a:extLst>
              <a:ext uri="{FF2B5EF4-FFF2-40B4-BE49-F238E27FC236}">
                <a16:creationId xmlns:a16="http://schemas.microsoft.com/office/drawing/2014/main" id="{6CAF945E-09D6-441D-B97F-CEBFB03CF46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70B0318-1B58-4AAA-B324-EA68594B6355}"/>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59593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1E72BDC-67FF-4ADE-87CA-662BA49BC085}"/>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3" name="Espace réservé du pied de page 2">
            <a:extLst>
              <a:ext uri="{FF2B5EF4-FFF2-40B4-BE49-F238E27FC236}">
                <a16:creationId xmlns:a16="http://schemas.microsoft.com/office/drawing/2014/main" id="{BC17F532-A3A4-40EB-B532-05075EC549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B8EE921-026C-47ED-B2F1-BFF521D1B30D}"/>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219940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38CBFD-F124-45D1-8FFE-248A304060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D4B92D8-02C6-4B1B-AFC8-B656BE058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84CF7A1-D7E3-4C22-92D8-34C365128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C8075C-1985-4386-9564-02BC8BD2F87A}"/>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6" name="Espace réservé du pied de page 5">
            <a:extLst>
              <a:ext uri="{FF2B5EF4-FFF2-40B4-BE49-F238E27FC236}">
                <a16:creationId xmlns:a16="http://schemas.microsoft.com/office/drawing/2014/main" id="{BD8550A1-862F-4433-864F-592F3DE2DE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CD0634-0FE3-4AE8-8426-8629E5D3C5DE}"/>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10592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0906E-DB90-4EB9-B50A-3EDD6C706D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7C1349B-8119-4F03-AFA8-B3E3CE064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1536975-BD9C-43A1-A1E6-1EA45F6A1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0D8D68-EA64-4977-98A2-5288655A90A8}"/>
              </a:ext>
            </a:extLst>
          </p:cNvPr>
          <p:cNvSpPr>
            <a:spLocks noGrp="1"/>
          </p:cNvSpPr>
          <p:nvPr>
            <p:ph type="dt" sz="half" idx="10"/>
          </p:nvPr>
        </p:nvSpPr>
        <p:spPr/>
        <p:txBody>
          <a:bodyPr/>
          <a:lstStyle/>
          <a:p>
            <a:fld id="{4292C999-5EB8-496A-9040-E2095510FDE5}" type="datetimeFigureOut">
              <a:rPr lang="fr-FR" smtClean="0"/>
              <a:t>20/08/2019</a:t>
            </a:fld>
            <a:endParaRPr lang="fr-FR"/>
          </a:p>
        </p:txBody>
      </p:sp>
      <p:sp>
        <p:nvSpPr>
          <p:cNvPr id="6" name="Espace réservé du pied de page 5">
            <a:extLst>
              <a:ext uri="{FF2B5EF4-FFF2-40B4-BE49-F238E27FC236}">
                <a16:creationId xmlns:a16="http://schemas.microsoft.com/office/drawing/2014/main" id="{F01A7612-D6CE-4645-9066-E978C3035D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0B20EB-EB3A-441F-86E3-89C32B647DB4}"/>
              </a:ext>
            </a:extLst>
          </p:cNvPr>
          <p:cNvSpPr>
            <a:spLocks noGrp="1"/>
          </p:cNvSpPr>
          <p:nvPr>
            <p:ph type="sldNum" sz="quarter" idx="12"/>
          </p:nvPr>
        </p:nvSpPr>
        <p:spPr/>
        <p:txBody>
          <a:bodyPr/>
          <a:lstStyle/>
          <a:p>
            <a:fld id="{CCB7EE10-C559-4B5A-9A51-D307CD9C6EA8}" type="slidenum">
              <a:rPr lang="fr-FR" smtClean="0"/>
              <a:t>‹N°›</a:t>
            </a:fld>
            <a:endParaRPr lang="fr-FR"/>
          </a:p>
        </p:txBody>
      </p:sp>
    </p:spTree>
    <p:extLst>
      <p:ext uri="{BB962C8B-B14F-4D97-AF65-F5344CB8AC3E}">
        <p14:creationId xmlns:p14="http://schemas.microsoft.com/office/powerpoint/2010/main" val="32484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3B40C95-4286-48EE-AB01-043EB161D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52CCEB-8AB4-48CB-908E-C6BC7C841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77B992-A9BE-47B4-99B3-1B0DF7A81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2C999-5EB8-496A-9040-E2095510FDE5}" type="datetimeFigureOut">
              <a:rPr lang="fr-FR" smtClean="0"/>
              <a:t>20/08/2019</a:t>
            </a:fld>
            <a:endParaRPr lang="fr-FR"/>
          </a:p>
        </p:txBody>
      </p:sp>
      <p:sp>
        <p:nvSpPr>
          <p:cNvPr id="5" name="Espace réservé du pied de page 4">
            <a:extLst>
              <a:ext uri="{FF2B5EF4-FFF2-40B4-BE49-F238E27FC236}">
                <a16:creationId xmlns:a16="http://schemas.microsoft.com/office/drawing/2014/main" id="{1D4C8C26-AA08-4964-948C-6B94C64C3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1E01A1-A3DB-414A-87A1-57372B7A3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7EE10-C559-4B5A-9A51-D307CD9C6EA8}" type="slidenum">
              <a:rPr lang="fr-FR" smtClean="0"/>
              <a:t>‹N°›</a:t>
            </a:fld>
            <a:endParaRPr lang="fr-FR"/>
          </a:p>
        </p:txBody>
      </p:sp>
      <p:pic>
        <p:nvPicPr>
          <p:cNvPr id="7" name="Image 6">
            <a:extLst>
              <a:ext uri="{FF2B5EF4-FFF2-40B4-BE49-F238E27FC236}">
                <a16:creationId xmlns:a16="http://schemas.microsoft.com/office/drawing/2014/main" id="{67AD21C4-B020-4BFC-B3DF-B7F42F8C7067}"/>
              </a:ext>
            </a:extLst>
          </p:cNvPr>
          <p:cNvPicPr/>
          <p:nvPr userDrawn="1"/>
        </p:nvPicPr>
        <p:blipFill>
          <a:blip r:embed="rId13" cstate="email">
            <a:extLst>
              <a:ext uri="{28A0092B-C50C-407E-A947-70E740481C1C}">
                <a14:useLocalDpi xmlns:a14="http://schemas.microsoft.com/office/drawing/2010/main"/>
              </a:ext>
            </a:extLst>
          </a:blip>
          <a:stretch>
            <a:fillRect/>
          </a:stretch>
        </p:blipFill>
        <p:spPr>
          <a:xfrm>
            <a:off x="10803841" y="-635"/>
            <a:ext cx="1396365" cy="987552"/>
          </a:xfrm>
          <a:prstGeom prst="rect">
            <a:avLst/>
          </a:prstGeom>
        </p:spPr>
      </p:pic>
      <p:pic>
        <p:nvPicPr>
          <p:cNvPr id="8" name="Image 7">
            <a:extLst>
              <a:ext uri="{FF2B5EF4-FFF2-40B4-BE49-F238E27FC236}">
                <a16:creationId xmlns:a16="http://schemas.microsoft.com/office/drawing/2014/main" id="{BBB73A5C-70F9-4A2B-8A86-378AD6DF55CF}"/>
              </a:ext>
            </a:extLst>
          </p:cNvPr>
          <p:cNvPicPr/>
          <p:nvPr userDrawn="1"/>
        </p:nvPicPr>
        <p:blipFill>
          <a:blip r:embed="rId14" cstate="email">
            <a:extLst>
              <a:ext uri="{28A0092B-C50C-407E-A947-70E740481C1C}">
                <a14:useLocalDpi xmlns:a14="http://schemas.microsoft.com/office/drawing/2010/main"/>
              </a:ext>
            </a:extLst>
          </a:blip>
          <a:stretch>
            <a:fillRect/>
          </a:stretch>
        </p:blipFill>
        <p:spPr>
          <a:xfrm>
            <a:off x="8879205" y="6222365"/>
            <a:ext cx="1781810" cy="635635"/>
          </a:xfrm>
          <a:prstGeom prst="rect">
            <a:avLst/>
          </a:prstGeom>
        </p:spPr>
      </p:pic>
      <p:pic>
        <p:nvPicPr>
          <p:cNvPr id="9" name="Image 8">
            <a:extLst>
              <a:ext uri="{FF2B5EF4-FFF2-40B4-BE49-F238E27FC236}">
                <a16:creationId xmlns:a16="http://schemas.microsoft.com/office/drawing/2014/main" id="{D286C292-C36C-4A8D-8102-F2DFC6E9F4F9}"/>
              </a:ext>
            </a:extLst>
          </p:cNvPr>
          <p:cNvPicPr/>
          <p:nvPr userDrawn="1"/>
        </p:nvPicPr>
        <p:blipFill>
          <a:blip r:embed="rId15" cstate="email">
            <a:extLst>
              <a:ext uri="{28A0092B-C50C-407E-A947-70E740481C1C}">
                <a14:useLocalDpi xmlns:a14="http://schemas.microsoft.com/office/drawing/2010/main"/>
              </a:ext>
            </a:extLst>
          </a:blip>
          <a:stretch>
            <a:fillRect/>
          </a:stretch>
        </p:blipFill>
        <p:spPr>
          <a:xfrm>
            <a:off x="10661015" y="6158230"/>
            <a:ext cx="1530985" cy="699770"/>
          </a:xfrm>
          <a:prstGeom prst="rect">
            <a:avLst/>
          </a:prstGeom>
        </p:spPr>
      </p:pic>
    </p:spTree>
    <p:extLst>
      <p:ext uri="{BB962C8B-B14F-4D97-AF65-F5344CB8AC3E}">
        <p14:creationId xmlns:p14="http://schemas.microsoft.com/office/powerpoint/2010/main" val="132298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04A51B-0C98-4F36-BC09-85F3C19471DA}"/>
              </a:ext>
            </a:extLst>
          </p:cNvPr>
          <p:cNvSpPr>
            <a:spLocks noGrp="1"/>
          </p:cNvSpPr>
          <p:nvPr>
            <p:ph type="title"/>
          </p:nvPr>
        </p:nvSpPr>
        <p:spPr>
          <a:xfrm>
            <a:off x="838200" y="1206481"/>
            <a:ext cx="10515600" cy="2852737"/>
          </a:xfrm>
        </p:spPr>
        <p:txBody>
          <a:bodyPr>
            <a:normAutofit fontScale="90000"/>
          </a:bodyPr>
          <a:lstStyle/>
          <a:p>
            <a:r>
              <a:rPr lang="fr-FR" b="1" dirty="0">
                <a:effectLst>
                  <a:outerShdw blurRad="38100" dist="25400" dir="5400000" algn="ctr">
                    <a:srgbClr val="6E747A">
                      <a:alpha val="43000"/>
                    </a:srgbClr>
                  </a:outerShdw>
                </a:effectLst>
              </a:rPr>
              <a:t>COI - Atelier </a:t>
            </a:r>
            <a:r>
              <a:rPr lang="fr-FR" b="1" dirty="0" err="1">
                <a:effectLst>
                  <a:outerShdw blurRad="38100" dist="25400" dir="5400000" algn="ctr">
                    <a:srgbClr val="6E747A">
                      <a:alpha val="43000"/>
                    </a:srgbClr>
                  </a:outerShdw>
                </a:effectLst>
              </a:rPr>
              <a:t>REToi</a:t>
            </a:r>
            <a:r>
              <a:rPr lang="fr-FR" b="1" dirty="0">
                <a:effectLst>
                  <a:outerShdw blurRad="38100" dist="25400" dir="5400000" algn="ctr">
                    <a:srgbClr val="6E747A">
                      <a:alpha val="43000"/>
                    </a:srgbClr>
                  </a:outerShdw>
                </a:effectLst>
              </a:rPr>
              <a:t>-IOETN du 22/07</a:t>
            </a:r>
            <a:r>
              <a:rPr lang="fr-RE" dirty="0"/>
              <a:t/>
            </a:r>
            <a:br>
              <a:rPr lang="fr-RE" dirty="0"/>
            </a:br>
            <a:r>
              <a:rPr lang="fr-FR" b="1" dirty="0">
                <a:effectLst>
                  <a:outerShdw blurRad="38100" dist="25400" dir="5400000" algn="ctr">
                    <a:srgbClr val="6E747A">
                      <a:alpha val="43000"/>
                    </a:srgbClr>
                  </a:outerShdw>
                </a:effectLst>
              </a:rPr>
              <a:t>Réseau de la transition énergétique de l’océan Indien</a:t>
            </a:r>
            <a:r>
              <a:rPr lang="fr-RE" dirty="0"/>
              <a:t/>
            </a:r>
            <a:br>
              <a:rPr lang="fr-RE" dirty="0"/>
            </a:br>
            <a:endParaRPr lang="fr-FR" dirty="0"/>
          </a:p>
        </p:txBody>
      </p:sp>
      <p:sp>
        <p:nvSpPr>
          <p:cNvPr id="3" name="Espace réservé du texte 2">
            <a:extLst>
              <a:ext uri="{FF2B5EF4-FFF2-40B4-BE49-F238E27FC236}">
                <a16:creationId xmlns:a16="http://schemas.microsoft.com/office/drawing/2014/main" id="{5E661E0E-75AA-4997-B819-02FE53300CF1}"/>
              </a:ext>
            </a:extLst>
          </p:cNvPr>
          <p:cNvSpPr>
            <a:spLocks noGrp="1"/>
          </p:cNvSpPr>
          <p:nvPr>
            <p:ph type="body" idx="1"/>
          </p:nvPr>
        </p:nvSpPr>
        <p:spPr>
          <a:xfrm>
            <a:off x="685546" y="5129942"/>
            <a:ext cx="10515600" cy="1500187"/>
          </a:xfrm>
        </p:spPr>
        <p:txBody>
          <a:bodyPr>
            <a:normAutofit fontScale="92500" lnSpcReduction="10000"/>
          </a:bodyPr>
          <a:lstStyle/>
          <a:p>
            <a:r>
              <a:rPr lang="fr-FR" dirty="0">
                <a:solidFill>
                  <a:srgbClr val="C00000"/>
                </a:solidFill>
                <a:effectLst>
                  <a:outerShdw blurRad="38100" dist="25400" dir="5400000" algn="ctr">
                    <a:srgbClr val="6E747A">
                      <a:alpha val="43000"/>
                    </a:srgbClr>
                  </a:outerShdw>
                </a:effectLst>
              </a:rPr>
              <a:t>Approfondissement des volets : </a:t>
            </a:r>
            <a:r>
              <a:rPr lang="fr-RE" dirty="0">
                <a:solidFill>
                  <a:srgbClr val="C00000"/>
                </a:solidFill>
              </a:rPr>
              <a:t/>
            </a:r>
            <a:br>
              <a:rPr lang="fr-RE" dirty="0">
                <a:solidFill>
                  <a:srgbClr val="C00000"/>
                </a:solidFill>
              </a:rPr>
            </a:br>
            <a:r>
              <a:rPr lang="fr-FR" b="1" u="sng" dirty="0">
                <a:solidFill>
                  <a:srgbClr val="C00000"/>
                </a:solidFill>
                <a:effectLst>
                  <a:outerShdw blurRad="38100" dist="25400" dir="5400000" algn="ctr">
                    <a:srgbClr val="6E747A">
                      <a:alpha val="43000"/>
                    </a:srgbClr>
                  </a:outerShdw>
                </a:effectLst>
              </a:rPr>
              <a:t>« Energie solaire et Efficacité énergétique »</a:t>
            </a:r>
            <a:r>
              <a:rPr lang="fr-RE" dirty="0">
                <a:solidFill>
                  <a:srgbClr val="C00000"/>
                </a:solidFill>
              </a:rPr>
              <a:t/>
            </a:r>
            <a:br>
              <a:rPr lang="fr-RE" dirty="0">
                <a:solidFill>
                  <a:srgbClr val="C00000"/>
                </a:solidFill>
              </a:rPr>
            </a:br>
            <a:r>
              <a:rPr lang="fr-FR" dirty="0">
                <a:solidFill>
                  <a:srgbClr val="C00000"/>
                </a:solidFill>
                <a:effectLst>
                  <a:outerShdw blurRad="38100" dist="25400" dir="5400000" algn="ctr">
                    <a:srgbClr val="6E747A">
                      <a:alpha val="43000"/>
                    </a:srgbClr>
                  </a:outerShdw>
                </a:effectLst>
              </a:rPr>
              <a:t>pour la mise au point du programme 2020-2025-2030 </a:t>
            </a:r>
            <a:r>
              <a:rPr lang="fr-RE" dirty="0">
                <a:solidFill>
                  <a:srgbClr val="C00000"/>
                </a:solidFill>
              </a:rPr>
              <a:t/>
            </a:r>
            <a:br>
              <a:rPr lang="fr-RE" dirty="0">
                <a:solidFill>
                  <a:srgbClr val="C00000"/>
                </a:solidFill>
              </a:rPr>
            </a:br>
            <a:r>
              <a:rPr lang="fr-FR" dirty="0">
                <a:solidFill>
                  <a:srgbClr val="C00000"/>
                </a:solidFill>
                <a:effectLst>
                  <a:outerShdw blurRad="38100" dist="25400" dir="5400000" algn="ctr">
                    <a:srgbClr val="6E747A">
                      <a:alpha val="43000"/>
                    </a:srgbClr>
                  </a:outerShdw>
                </a:effectLst>
              </a:rPr>
              <a:t>de coopération pour la transition énergétique des iles de la COI</a:t>
            </a:r>
            <a:r>
              <a:rPr lang="fr-RE" dirty="0"/>
              <a:t/>
            </a:r>
            <a:br>
              <a:rPr lang="fr-RE" dirty="0"/>
            </a:br>
            <a:endParaRPr lang="fr-FR" dirty="0"/>
          </a:p>
        </p:txBody>
      </p:sp>
      <p:pic>
        <p:nvPicPr>
          <p:cNvPr id="4" name="Picture 6" descr="couverture stratégie promotion EE-ER EN.jpg">
            <a:extLst>
              <a:ext uri="{FF2B5EF4-FFF2-40B4-BE49-F238E27FC236}">
                <a16:creationId xmlns:a16="http://schemas.microsoft.com/office/drawing/2014/main" id="{F84BB074-041D-49D6-980A-90AA37E04D65}"/>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531120" y="2768644"/>
            <a:ext cx="4906327" cy="2581148"/>
          </a:xfrm>
          <a:prstGeom prst="rect">
            <a:avLst/>
          </a:prstGeom>
          <a:noFill/>
          <a:ln>
            <a:noFill/>
          </a:ln>
        </p:spPr>
      </p:pic>
      <p:pic>
        <p:nvPicPr>
          <p:cNvPr id="5" name="Image 4">
            <a:extLst>
              <a:ext uri="{FF2B5EF4-FFF2-40B4-BE49-F238E27FC236}">
                <a16:creationId xmlns:a16="http://schemas.microsoft.com/office/drawing/2014/main" id="{DAF24786-5BBA-4700-86A8-9CAB8B979B5E}"/>
              </a:ext>
            </a:extLst>
          </p:cNvPr>
          <p:cNvPicPr/>
          <p:nvPr/>
        </p:nvPicPr>
        <p:blipFill>
          <a:blip r:embed="rId3" cstate="email">
            <a:extLst>
              <a:ext uri="{28A0092B-C50C-407E-A947-70E740481C1C}">
                <a14:useLocalDpi xmlns:a14="http://schemas.microsoft.com/office/drawing/2010/main"/>
              </a:ext>
            </a:extLst>
          </a:blip>
          <a:stretch>
            <a:fillRect/>
          </a:stretch>
        </p:blipFill>
        <p:spPr>
          <a:xfrm>
            <a:off x="6531120" y="8395100"/>
            <a:ext cx="1110406" cy="563923"/>
          </a:xfrm>
          <a:prstGeom prst="rect">
            <a:avLst/>
          </a:prstGeom>
        </p:spPr>
      </p:pic>
      <p:pic>
        <p:nvPicPr>
          <p:cNvPr id="6" name="Image 5">
            <a:extLst>
              <a:ext uri="{FF2B5EF4-FFF2-40B4-BE49-F238E27FC236}">
                <a16:creationId xmlns:a16="http://schemas.microsoft.com/office/drawing/2014/main" id="{A5FA4780-BEE7-4BC6-860F-628A0B316AF9}"/>
              </a:ext>
            </a:extLst>
          </p:cNvPr>
          <p:cNvPicPr/>
          <p:nvPr/>
        </p:nvPicPr>
        <p:blipFill>
          <a:blip r:embed="rId4" cstate="email">
            <a:extLst>
              <a:ext uri="{28A0092B-C50C-407E-A947-70E740481C1C}">
                <a14:useLocalDpi xmlns:a14="http://schemas.microsoft.com/office/drawing/2010/main"/>
              </a:ext>
            </a:extLst>
          </a:blip>
          <a:stretch>
            <a:fillRect/>
          </a:stretch>
        </p:blipFill>
        <p:spPr>
          <a:xfrm>
            <a:off x="9253055" y="8524891"/>
            <a:ext cx="1292326" cy="512238"/>
          </a:xfrm>
          <a:prstGeom prst="rect">
            <a:avLst/>
          </a:prstGeom>
        </p:spPr>
      </p:pic>
    </p:spTree>
    <p:extLst>
      <p:ext uri="{BB962C8B-B14F-4D97-AF65-F5344CB8AC3E}">
        <p14:creationId xmlns:p14="http://schemas.microsoft.com/office/powerpoint/2010/main" val="136388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3BA16-BA01-4EF8-ABD9-CB0F7ACE6936}"/>
              </a:ext>
            </a:extLst>
          </p:cNvPr>
          <p:cNvSpPr>
            <a:spLocks noGrp="1"/>
          </p:cNvSpPr>
          <p:nvPr>
            <p:ph type="title"/>
          </p:nvPr>
        </p:nvSpPr>
        <p:spPr>
          <a:xfrm>
            <a:off x="399288" y="1188085"/>
            <a:ext cx="10515600" cy="1325563"/>
          </a:xfrm>
        </p:spPr>
        <p:txBody>
          <a:bodyPr>
            <a:normAutofit fontScale="90000"/>
          </a:bodyPr>
          <a:lstStyle/>
          <a:p>
            <a:pPr lvl="0"/>
            <a:r>
              <a:rPr lang="fr-FR" b="1" u="sng" dirty="0"/>
              <a:t>L’exemple du MEPS lancé par la COI, comment le poursuivre et le développer ? </a:t>
            </a:r>
            <a:r>
              <a:rPr lang="fr-FR" sz="2900" dirty="0">
                <a:solidFill>
                  <a:srgbClr val="C00000"/>
                </a:solidFill>
                <a:latin typeface="+mn-lt"/>
                <a:ea typeface="+mn-ea"/>
                <a:cs typeface="+mn-cs"/>
              </a:rPr>
              <a:t>– 30 minutes</a:t>
            </a:r>
            <a:r>
              <a:rPr lang="fr-RE" dirty="0"/>
              <a:t/>
            </a:r>
            <a:br>
              <a:rPr lang="fr-RE" dirty="0"/>
            </a:br>
            <a:endParaRPr lang="fr-RE" dirty="0"/>
          </a:p>
        </p:txBody>
      </p:sp>
      <p:sp>
        <p:nvSpPr>
          <p:cNvPr id="3" name="Espace réservé du contenu 2">
            <a:extLst>
              <a:ext uri="{FF2B5EF4-FFF2-40B4-BE49-F238E27FC236}">
                <a16:creationId xmlns:a16="http://schemas.microsoft.com/office/drawing/2014/main" id="{CC9F5DD9-C9D6-4ADE-8677-FC8B62D6C568}"/>
              </a:ext>
            </a:extLst>
          </p:cNvPr>
          <p:cNvSpPr>
            <a:spLocks noGrp="1"/>
          </p:cNvSpPr>
          <p:nvPr>
            <p:ph idx="1"/>
          </p:nvPr>
        </p:nvSpPr>
        <p:spPr>
          <a:xfrm>
            <a:off x="710184" y="2291969"/>
            <a:ext cx="10515600" cy="4351338"/>
          </a:xfrm>
        </p:spPr>
        <p:txBody>
          <a:bodyPr>
            <a:normAutofit fontScale="92500" lnSpcReduction="20000"/>
          </a:bodyPr>
          <a:lstStyle/>
          <a:p>
            <a:r>
              <a:rPr lang="fr-FR" dirty="0"/>
              <a:t>L’exemple du MEPS conduit par la COI - </a:t>
            </a:r>
            <a:r>
              <a:rPr lang="fr-FR" dirty="0">
                <a:solidFill>
                  <a:srgbClr val="C00000"/>
                </a:solidFill>
              </a:rPr>
              <a:t>José Mestre </a:t>
            </a:r>
            <a:endParaRPr lang="fr-FR" dirty="0"/>
          </a:p>
          <a:p>
            <a:r>
              <a:rPr lang="fr-FR" dirty="0"/>
              <a:t>Comment combiner les approches d’efficacité énergétique sur les systèmes électriques avec la performance sur les bâtis, et intégrer la thématique de la mobilité? - </a:t>
            </a:r>
            <a:r>
              <a:rPr lang="fr-FR" dirty="0">
                <a:solidFill>
                  <a:srgbClr val="C00000"/>
                </a:solidFill>
              </a:rPr>
              <a:t>Christophe RAT </a:t>
            </a:r>
          </a:p>
          <a:p>
            <a:r>
              <a:rPr lang="fr-FR" dirty="0"/>
              <a:t>Une étude dans chaque pays, </a:t>
            </a:r>
            <a:r>
              <a:rPr lang="fr-FR" b="1" dirty="0"/>
              <a:t>une étude sur l’économie du bâtiment, et la cartographie des zonages climatiques par pays </a:t>
            </a:r>
            <a:r>
              <a:rPr lang="fr-FR" dirty="0"/>
              <a:t>pour aider les architectes et ingénieurs à concevoir des réglementations tenant compte des zonages climatiques homogènes et des modes constructif de chaque pays. - </a:t>
            </a:r>
            <a:r>
              <a:rPr lang="fr-FR" dirty="0">
                <a:solidFill>
                  <a:srgbClr val="C00000"/>
                </a:solidFill>
              </a:rPr>
              <a:t>Christophe RAT</a:t>
            </a:r>
            <a:endParaRPr lang="fr-FR" dirty="0"/>
          </a:p>
          <a:p>
            <a:r>
              <a:rPr lang="fr-FR" dirty="0"/>
              <a:t>Quels sont les pas  suivants pour 2020-2025 ? </a:t>
            </a:r>
          </a:p>
          <a:p>
            <a:endParaRPr lang="fr-FR" dirty="0"/>
          </a:p>
          <a:p>
            <a:pPr marL="0" indent="0">
              <a:buNone/>
            </a:pPr>
            <a:r>
              <a:rPr lang="fr-FR" b="1" u="sng" dirty="0">
                <a:solidFill>
                  <a:srgbClr val="C00000"/>
                </a:solidFill>
              </a:rPr>
              <a:t>Vos avis et propositions pour le développement de cette technologie résultats à 2025, priorité 2020-2023</a:t>
            </a:r>
          </a:p>
          <a:p>
            <a:pPr marL="0" indent="0">
              <a:buNone/>
            </a:pPr>
            <a:endParaRPr lang="fr-RE" dirty="0"/>
          </a:p>
        </p:txBody>
      </p:sp>
    </p:spTree>
    <p:extLst>
      <p:ext uri="{BB962C8B-B14F-4D97-AF65-F5344CB8AC3E}">
        <p14:creationId xmlns:p14="http://schemas.microsoft.com/office/powerpoint/2010/main" val="95428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15E9D-899B-4F08-BAE2-DE2CCF64F1B8}"/>
              </a:ext>
            </a:extLst>
          </p:cNvPr>
          <p:cNvSpPr>
            <a:spLocks noGrp="1"/>
          </p:cNvSpPr>
          <p:nvPr>
            <p:ph type="title"/>
          </p:nvPr>
        </p:nvSpPr>
        <p:spPr/>
        <p:txBody>
          <a:bodyPr/>
          <a:lstStyle/>
          <a:p>
            <a:r>
              <a:rPr lang="fr-FR" dirty="0"/>
              <a:t>Pourquoi les bâtiments ?</a:t>
            </a:r>
          </a:p>
        </p:txBody>
      </p:sp>
      <p:sp>
        <p:nvSpPr>
          <p:cNvPr id="3" name="Espace réservé du contenu 2">
            <a:extLst>
              <a:ext uri="{FF2B5EF4-FFF2-40B4-BE49-F238E27FC236}">
                <a16:creationId xmlns:a16="http://schemas.microsoft.com/office/drawing/2014/main" id="{B3065A4C-6C46-4BCB-AE46-6B00C03209AE}"/>
              </a:ext>
            </a:extLst>
          </p:cNvPr>
          <p:cNvSpPr>
            <a:spLocks noGrp="1"/>
          </p:cNvSpPr>
          <p:nvPr>
            <p:ph idx="1"/>
          </p:nvPr>
        </p:nvSpPr>
        <p:spPr/>
        <p:txBody>
          <a:bodyPr>
            <a:normAutofit/>
          </a:bodyPr>
          <a:lstStyle/>
          <a:p>
            <a:r>
              <a:rPr lang="fr-FR" dirty="0"/>
              <a:t>Grand consommateur </a:t>
            </a:r>
            <a:r>
              <a:rPr lang="fr-FR" b="1" dirty="0"/>
              <a:t>d'énergie </a:t>
            </a:r>
            <a:r>
              <a:rPr lang="fr-FR" dirty="0"/>
              <a:t>: 30 à 40% de la demande mondiale</a:t>
            </a:r>
            <a:br>
              <a:rPr lang="fr-FR" dirty="0"/>
            </a:br>
            <a:r>
              <a:rPr lang="fr-FR" dirty="0"/>
              <a:t>(</a:t>
            </a:r>
            <a:r>
              <a:rPr lang="fr-FR" u="sng" dirty="0"/>
              <a:t>62% dans l’OI</a:t>
            </a:r>
            <a:r>
              <a:rPr lang="fr-FR" dirty="0"/>
              <a:t>)</a:t>
            </a:r>
          </a:p>
          <a:p>
            <a:r>
              <a:rPr lang="fr-FR" b="1" dirty="0"/>
              <a:t>Changement climatique </a:t>
            </a:r>
            <a:r>
              <a:rPr lang="fr-FR" dirty="0"/>
              <a:t>: émettent 38% des GES mondiaux et sont à l'origine d'îlots de chaleur urbains</a:t>
            </a:r>
          </a:p>
          <a:p>
            <a:r>
              <a:rPr lang="fr-FR" dirty="0"/>
              <a:t>Déficit de logements : l'urbanisation mène au logement informel (bidonvilles) et à la pauvreté énergétique</a:t>
            </a:r>
          </a:p>
          <a:p>
            <a:r>
              <a:rPr lang="fr-FR" dirty="0"/>
              <a:t>Environnent: </a:t>
            </a:r>
          </a:p>
          <a:p>
            <a:pPr lvl="1"/>
            <a:r>
              <a:rPr lang="fr-FR" dirty="0"/>
              <a:t>40-50% de l'utilisation globale des matières premières</a:t>
            </a:r>
          </a:p>
          <a:p>
            <a:pPr lvl="1"/>
            <a:r>
              <a:rPr lang="fr-FR" dirty="0"/>
              <a:t>12% de l'eau potable disponible</a:t>
            </a:r>
          </a:p>
          <a:p>
            <a:pPr lvl="1"/>
            <a:r>
              <a:rPr lang="fr-FR" dirty="0"/>
              <a:t>20-25% des polluants atmosphériques</a:t>
            </a:r>
          </a:p>
          <a:p>
            <a:pPr lvl="1"/>
            <a:endParaRPr lang="fr-FR" dirty="0"/>
          </a:p>
        </p:txBody>
      </p:sp>
    </p:spTree>
    <p:extLst>
      <p:ext uri="{BB962C8B-B14F-4D97-AF65-F5344CB8AC3E}">
        <p14:creationId xmlns:p14="http://schemas.microsoft.com/office/powerpoint/2010/main" val="45374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1E37A-F8FD-4B71-9583-C71189592EF9}"/>
              </a:ext>
            </a:extLst>
          </p:cNvPr>
          <p:cNvSpPr>
            <a:spLocks noGrp="1"/>
          </p:cNvSpPr>
          <p:nvPr>
            <p:ph type="title"/>
          </p:nvPr>
        </p:nvSpPr>
        <p:spPr/>
        <p:txBody>
          <a:bodyPr/>
          <a:lstStyle/>
          <a:p>
            <a:r>
              <a:rPr lang="fr-FR" dirty="0"/>
              <a:t>MEPS dans le bâtiments de l’OI	</a:t>
            </a:r>
          </a:p>
        </p:txBody>
      </p:sp>
      <p:sp>
        <p:nvSpPr>
          <p:cNvPr id="3" name="Espace réservé du contenu 2">
            <a:extLst>
              <a:ext uri="{FF2B5EF4-FFF2-40B4-BE49-F238E27FC236}">
                <a16:creationId xmlns:a16="http://schemas.microsoft.com/office/drawing/2014/main" id="{C3C89A02-1B69-4A33-B408-61F3CB7E72C9}"/>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8BBE68F4-3FA0-4966-BBD5-7D56E64B73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16" y="1450975"/>
            <a:ext cx="6015068" cy="4254366"/>
          </a:xfrm>
          <a:prstGeom prst="rect">
            <a:avLst/>
          </a:prstGeom>
        </p:spPr>
      </p:pic>
      <p:pic>
        <p:nvPicPr>
          <p:cNvPr id="6" name="Image 5">
            <a:extLst>
              <a:ext uri="{FF2B5EF4-FFF2-40B4-BE49-F238E27FC236}">
                <a16:creationId xmlns:a16="http://schemas.microsoft.com/office/drawing/2014/main" id="{ACE0AF08-9D7F-4700-BF38-669CEA8A8F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4645" y="1450976"/>
            <a:ext cx="5695239" cy="4254366"/>
          </a:xfrm>
          <a:prstGeom prst="rect">
            <a:avLst/>
          </a:prstGeom>
        </p:spPr>
      </p:pic>
    </p:spTree>
    <p:extLst>
      <p:ext uri="{BB962C8B-B14F-4D97-AF65-F5344CB8AC3E}">
        <p14:creationId xmlns:p14="http://schemas.microsoft.com/office/powerpoint/2010/main" val="345348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1E37A-F8FD-4B71-9583-C71189592EF9}"/>
              </a:ext>
            </a:extLst>
          </p:cNvPr>
          <p:cNvSpPr>
            <a:spLocks noGrp="1"/>
          </p:cNvSpPr>
          <p:nvPr>
            <p:ph type="title"/>
          </p:nvPr>
        </p:nvSpPr>
        <p:spPr/>
        <p:txBody>
          <a:bodyPr/>
          <a:lstStyle/>
          <a:p>
            <a:r>
              <a:rPr lang="fr-FR" dirty="0"/>
              <a:t>MEPS dans le bâtiments de l’OI	</a:t>
            </a:r>
          </a:p>
        </p:txBody>
      </p:sp>
      <p:sp>
        <p:nvSpPr>
          <p:cNvPr id="3" name="Espace réservé du contenu 2">
            <a:extLst>
              <a:ext uri="{FF2B5EF4-FFF2-40B4-BE49-F238E27FC236}">
                <a16:creationId xmlns:a16="http://schemas.microsoft.com/office/drawing/2014/main" id="{C3C89A02-1B69-4A33-B408-61F3CB7E72C9}"/>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91CBAAFA-03B5-437F-98D9-58F305CFCD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16" y="1450976"/>
            <a:ext cx="5838111" cy="4351339"/>
          </a:xfrm>
          <a:prstGeom prst="rect">
            <a:avLst/>
          </a:prstGeom>
        </p:spPr>
      </p:pic>
      <p:pic>
        <p:nvPicPr>
          <p:cNvPr id="7" name="Image 6">
            <a:extLst>
              <a:ext uri="{FF2B5EF4-FFF2-40B4-BE49-F238E27FC236}">
                <a16:creationId xmlns:a16="http://schemas.microsoft.com/office/drawing/2014/main" id="{F893D590-B980-419F-8CB3-CC163EE3BB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1773" y="1450977"/>
            <a:ext cx="5838111" cy="4322522"/>
          </a:xfrm>
          <a:prstGeom prst="rect">
            <a:avLst/>
          </a:prstGeom>
        </p:spPr>
      </p:pic>
    </p:spTree>
    <p:extLst>
      <p:ext uri="{BB962C8B-B14F-4D97-AF65-F5344CB8AC3E}">
        <p14:creationId xmlns:p14="http://schemas.microsoft.com/office/powerpoint/2010/main" val="186367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1E37A-F8FD-4B71-9583-C71189592EF9}"/>
              </a:ext>
            </a:extLst>
          </p:cNvPr>
          <p:cNvSpPr>
            <a:spLocks noGrp="1"/>
          </p:cNvSpPr>
          <p:nvPr>
            <p:ph type="title"/>
          </p:nvPr>
        </p:nvSpPr>
        <p:spPr/>
        <p:txBody>
          <a:bodyPr/>
          <a:lstStyle/>
          <a:p>
            <a:r>
              <a:rPr lang="fr-FR" dirty="0"/>
              <a:t>MEPS dans le bâtiments de l’OI	</a:t>
            </a:r>
          </a:p>
        </p:txBody>
      </p:sp>
      <p:sp>
        <p:nvSpPr>
          <p:cNvPr id="3" name="Espace réservé du contenu 2">
            <a:extLst>
              <a:ext uri="{FF2B5EF4-FFF2-40B4-BE49-F238E27FC236}">
                <a16:creationId xmlns:a16="http://schemas.microsoft.com/office/drawing/2014/main" id="{C3C89A02-1B69-4A33-B408-61F3CB7E72C9}"/>
              </a:ext>
            </a:extLst>
          </p:cNvPr>
          <p:cNvSpPr>
            <a:spLocks noGrp="1"/>
          </p:cNvSpPr>
          <p:nvPr>
            <p:ph idx="1"/>
          </p:nvPr>
        </p:nvSpPr>
        <p:spPr>
          <a:xfrm>
            <a:off x="838200" y="1646238"/>
            <a:ext cx="10515600" cy="4530725"/>
          </a:xfrm>
        </p:spPr>
        <p:txBody>
          <a:bodyPr>
            <a:normAutofit lnSpcReduction="10000"/>
          </a:bodyPr>
          <a:lstStyle/>
          <a:p>
            <a:r>
              <a:rPr lang="fr-FR" dirty="0"/>
              <a:t>4 feuilles de route pour l’adoption des normes minimales pour l’efficacité énergétique des bâtiments (MEPS)</a:t>
            </a:r>
          </a:p>
          <a:p>
            <a:r>
              <a:rPr lang="fr-FR" dirty="0"/>
              <a:t>Principales caractéristiques des MEPS</a:t>
            </a:r>
          </a:p>
          <a:p>
            <a:pPr lvl="1"/>
            <a:r>
              <a:rPr lang="fr-FR" dirty="0"/>
              <a:t>Protéger les bâtiments des gains solaires indésirables</a:t>
            </a:r>
          </a:p>
          <a:p>
            <a:pPr lvl="1"/>
            <a:r>
              <a:rPr lang="fr-FR" dirty="0"/>
              <a:t>Améliorer le confort thermique par </a:t>
            </a:r>
          </a:p>
          <a:p>
            <a:pPr lvl="2"/>
            <a:r>
              <a:rPr lang="fr-FR" dirty="0"/>
              <a:t>des protections thermiques</a:t>
            </a:r>
          </a:p>
          <a:p>
            <a:pPr lvl="2"/>
            <a:r>
              <a:rPr lang="fr-FR" dirty="0"/>
              <a:t>des ventilation naturel ou mécanique</a:t>
            </a:r>
          </a:p>
          <a:p>
            <a:pPr lvl="1"/>
            <a:r>
              <a:rPr lang="fr-FR" dirty="0"/>
              <a:t>Promouvoir l'utilisation </a:t>
            </a:r>
          </a:p>
          <a:p>
            <a:pPr lvl="2"/>
            <a:r>
              <a:rPr lang="fr-FR" dirty="0"/>
              <a:t>du solaire PV intégré</a:t>
            </a:r>
          </a:p>
          <a:p>
            <a:pPr lvl="2"/>
            <a:r>
              <a:rPr lang="fr-FR" dirty="0"/>
              <a:t>des équipements EE</a:t>
            </a:r>
          </a:p>
          <a:p>
            <a:pPr lvl="2"/>
            <a:r>
              <a:rPr lang="fr-FR" dirty="0"/>
              <a:t>des systèmes de déshumidification</a:t>
            </a:r>
          </a:p>
          <a:p>
            <a:pPr lvl="1"/>
            <a:r>
              <a:rPr lang="fr-FR" dirty="0"/>
              <a:t>Eviter l'installation de la climatisation dans les secteurs résidentiel et commercial</a:t>
            </a:r>
          </a:p>
          <a:p>
            <a:pPr lvl="1"/>
            <a:endParaRPr lang="fr-FR" dirty="0"/>
          </a:p>
          <a:p>
            <a:pPr lvl="1"/>
            <a:endParaRPr lang="fr-FR" dirty="0"/>
          </a:p>
          <a:p>
            <a:pPr lvl="1"/>
            <a:endParaRPr lang="fr-FR" dirty="0"/>
          </a:p>
        </p:txBody>
      </p:sp>
    </p:spTree>
    <p:extLst>
      <p:ext uri="{BB962C8B-B14F-4D97-AF65-F5344CB8AC3E}">
        <p14:creationId xmlns:p14="http://schemas.microsoft.com/office/powerpoint/2010/main" val="123636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D5F6C-6FF0-4688-8ACA-8B7410CE50BC}"/>
              </a:ext>
            </a:extLst>
          </p:cNvPr>
          <p:cNvSpPr>
            <a:spLocks noGrp="1"/>
          </p:cNvSpPr>
          <p:nvPr>
            <p:ph type="title"/>
          </p:nvPr>
        </p:nvSpPr>
        <p:spPr>
          <a:xfrm>
            <a:off x="838200" y="365126"/>
            <a:ext cx="10515600" cy="726696"/>
          </a:xfrm>
        </p:spPr>
        <p:txBody>
          <a:bodyPr/>
          <a:lstStyle/>
          <a:p>
            <a:r>
              <a:rPr lang="fr-RE" dirty="0">
                <a:solidFill>
                  <a:srgbClr val="C00000"/>
                </a:solidFill>
              </a:rPr>
              <a:t>Discussion</a:t>
            </a:r>
          </a:p>
        </p:txBody>
      </p:sp>
      <p:sp>
        <p:nvSpPr>
          <p:cNvPr id="3" name="Espace réservé du contenu 2">
            <a:extLst>
              <a:ext uri="{FF2B5EF4-FFF2-40B4-BE49-F238E27FC236}">
                <a16:creationId xmlns:a16="http://schemas.microsoft.com/office/drawing/2014/main" id="{53D16AAC-33FA-4A68-A899-276A06749453}"/>
              </a:ext>
            </a:extLst>
          </p:cNvPr>
          <p:cNvSpPr>
            <a:spLocks noGrp="1"/>
          </p:cNvSpPr>
          <p:nvPr>
            <p:ph idx="1"/>
          </p:nvPr>
        </p:nvSpPr>
        <p:spPr>
          <a:xfrm>
            <a:off x="838200" y="1164609"/>
            <a:ext cx="10515600" cy="5012354"/>
          </a:xfrm>
        </p:spPr>
        <p:txBody>
          <a:bodyPr>
            <a:normAutofit fontScale="85000" lnSpcReduction="10000"/>
          </a:bodyPr>
          <a:lstStyle/>
          <a:p>
            <a:r>
              <a:rPr lang="fr-RE" sz="2000" dirty="0"/>
              <a:t>Aurélie Lenoir, et Tony, Guide thermique pour les quatre pays de la coi, premier draft du guide, état des lieux, une trame commune, la climatologie, les différents matériaux de constructions, les équipements, l’enveloppe, des recommandations, des aides au calcul, méthode passives, méthode active,  …</a:t>
            </a:r>
          </a:p>
          <a:p>
            <a:r>
              <a:rPr lang="fr-RE" sz="2000" dirty="0"/>
              <a:t>A qui est destiné à qui: les professionnels sont censés être avertis, pour les porteurs de projets, les associations professionnelles</a:t>
            </a:r>
          </a:p>
          <a:p>
            <a:r>
              <a:rPr lang="fr-RE" sz="2000" dirty="0"/>
              <a:t>Un accompagnement de formation est prévu dans les semaines à venir</a:t>
            </a:r>
          </a:p>
          <a:p>
            <a:r>
              <a:rPr lang="fr-RE" sz="2000" dirty="0"/>
              <a:t>Comment faire pour le disséminer?</a:t>
            </a:r>
          </a:p>
          <a:p>
            <a:r>
              <a:rPr lang="fr-RE" sz="2000" dirty="0"/>
              <a:t>Amplifier par la production d’un système de normes, réglementation et MEPS, très difficile à mettre en œuvre, </a:t>
            </a:r>
          </a:p>
          <a:p>
            <a:r>
              <a:rPr lang="fr-RE" sz="2000" dirty="0"/>
              <a:t>On peut avoir des bâtiments bon marché avec de vraie bonnes performances.</a:t>
            </a:r>
          </a:p>
          <a:p>
            <a:r>
              <a:rPr lang="fr-RE" sz="2000" dirty="0"/>
              <a:t>Pour les pays ou il n’y a pas de culture de normes, on peut en tout cas viser les bâtiments publiques, comment faire pour que ce guide thermique soit intégré et porter par les autorités dans chaque pays, un guide normatif indicatif porté au plus haut niveau, </a:t>
            </a:r>
            <a:r>
              <a:rPr lang="fr-RE" sz="2000" dirty="0" err="1"/>
              <a:t>incentive</a:t>
            </a:r>
            <a:r>
              <a:rPr lang="fr-RE" sz="2000" dirty="0"/>
              <a:t> fiscal, obligation au pays par les bailleurs de fonds</a:t>
            </a:r>
          </a:p>
          <a:p>
            <a:r>
              <a:rPr lang="fr-RE" sz="2000" dirty="0"/>
              <a:t>Projet de décret à </a:t>
            </a:r>
            <a:r>
              <a:rPr lang="fr-RE" sz="2000" dirty="0" err="1"/>
              <a:t>Madgascar</a:t>
            </a:r>
            <a:r>
              <a:rPr lang="fr-RE" sz="2000" dirty="0"/>
              <a:t>, ampoule incandescente, matériel performant, les importations sont réputées aux normes internationales, il n’y a pas de législation, il faut un cadre national, et un accompagnement au pays .</a:t>
            </a:r>
          </a:p>
          <a:p>
            <a:r>
              <a:rPr lang="fr-RE" sz="2000" dirty="0"/>
              <a:t>Le guide tient-il compte de l’efficacité énergétique, le MPES est-il ouvert, peut-on l’améliorer? </a:t>
            </a:r>
          </a:p>
          <a:p>
            <a:r>
              <a:rPr lang="fr-RE" sz="2000" dirty="0"/>
              <a:t>La dimension comportementale doit être intégré, associer les utilisateurs, </a:t>
            </a:r>
            <a:r>
              <a:rPr lang="fr-RE" sz="2000" dirty="0" err="1"/>
              <a:t>favorier</a:t>
            </a:r>
            <a:r>
              <a:rPr lang="fr-RE" sz="2000" dirty="0"/>
              <a:t> les réunions numériques, dématérialisation du papier, un </a:t>
            </a:r>
            <a:r>
              <a:rPr lang="fr-RE" sz="2000" dirty="0" err="1"/>
              <a:t>degre</a:t>
            </a:r>
            <a:r>
              <a:rPr lang="fr-RE" sz="2000" dirty="0"/>
              <a:t> de moins en terme de chauffage, baisser la pression au niveau du robinet, geste simple, c’est l’affaire de tout un chacun, </a:t>
            </a:r>
          </a:p>
          <a:p>
            <a:endParaRPr lang="fr-RE" sz="2000" dirty="0"/>
          </a:p>
        </p:txBody>
      </p:sp>
    </p:spTree>
    <p:extLst>
      <p:ext uri="{BB962C8B-B14F-4D97-AF65-F5344CB8AC3E}">
        <p14:creationId xmlns:p14="http://schemas.microsoft.com/office/powerpoint/2010/main" val="205516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B11AA-C8CA-40A7-90E0-6B17897F4F97}"/>
              </a:ext>
            </a:extLst>
          </p:cNvPr>
          <p:cNvSpPr>
            <a:spLocks noGrp="1"/>
          </p:cNvSpPr>
          <p:nvPr>
            <p:ph type="title"/>
          </p:nvPr>
        </p:nvSpPr>
        <p:spPr>
          <a:xfrm>
            <a:off x="838200" y="1146937"/>
            <a:ext cx="10515600" cy="1510219"/>
          </a:xfrm>
        </p:spPr>
        <p:txBody>
          <a:bodyPr>
            <a:normAutofit fontScale="90000"/>
          </a:bodyPr>
          <a:lstStyle/>
          <a:p>
            <a:pPr lvl="0"/>
            <a:r>
              <a:rPr lang="fr-FR" b="1" u="sng" dirty="0"/>
              <a:t>Viser les actions d’efficacité énergétique en lien avec la rénovation ou la construction des quartiers et des smart cités</a:t>
            </a:r>
            <a:r>
              <a:rPr lang="fr-FR" dirty="0"/>
              <a:t> </a:t>
            </a:r>
            <a:br>
              <a:rPr lang="fr-FR" dirty="0"/>
            </a:br>
            <a:r>
              <a:rPr lang="fr-FR" sz="2700" dirty="0">
                <a:solidFill>
                  <a:srgbClr val="C00000"/>
                </a:solidFill>
              </a:rPr>
              <a:t>Christophe RAT – 30 minutes</a:t>
            </a:r>
            <a:r>
              <a:rPr lang="fr-RE" dirty="0"/>
              <a:t/>
            </a:r>
            <a:br>
              <a:rPr lang="fr-RE" dirty="0"/>
            </a:br>
            <a:endParaRPr lang="fr-RE" dirty="0"/>
          </a:p>
        </p:txBody>
      </p:sp>
      <p:sp>
        <p:nvSpPr>
          <p:cNvPr id="3" name="Espace réservé du contenu 2">
            <a:extLst>
              <a:ext uri="{FF2B5EF4-FFF2-40B4-BE49-F238E27FC236}">
                <a16:creationId xmlns:a16="http://schemas.microsoft.com/office/drawing/2014/main" id="{1E1D59D4-8BAA-4EBE-A10A-6258A005594A}"/>
              </a:ext>
            </a:extLst>
          </p:cNvPr>
          <p:cNvSpPr>
            <a:spLocks noGrp="1"/>
          </p:cNvSpPr>
          <p:nvPr>
            <p:ph idx="1"/>
          </p:nvPr>
        </p:nvSpPr>
        <p:spPr>
          <a:xfrm>
            <a:off x="838200" y="3136392"/>
            <a:ext cx="10515600" cy="3255264"/>
          </a:xfrm>
        </p:spPr>
        <p:txBody>
          <a:bodyPr>
            <a:normAutofit fontScale="92500" lnSpcReduction="20000"/>
          </a:bodyPr>
          <a:lstStyle/>
          <a:p>
            <a:r>
              <a:rPr lang="fr-FR" dirty="0"/>
              <a:t>Comment intégrer la conception d’un espace urbain tempéré avec le végétal, comment cibler les bâtiments à confort thermique et à systèmes électriques performants qui sont consommateurs et producteurs d’énergie solaires, </a:t>
            </a:r>
          </a:p>
          <a:p>
            <a:r>
              <a:rPr lang="fr-FR" dirty="0"/>
              <a:t>Comment développer la mobilité douce solaire comme facteur d’efficacité énergétique et de santé publique.</a:t>
            </a:r>
          </a:p>
          <a:p>
            <a:endParaRPr lang="fr-FR" dirty="0"/>
          </a:p>
          <a:p>
            <a:pPr marL="0" indent="0">
              <a:buNone/>
            </a:pPr>
            <a:r>
              <a:rPr lang="fr-FR" b="1" u="sng" dirty="0">
                <a:solidFill>
                  <a:srgbClr val="C00000"/>
                </a:solidFill>
              </a:rPr>
              <a:t>Vos avis et propositions pour le développement de cette technologie résultats à 2025, priorité 2020-2023</a:t>
            </a:r>
          </a:p>
          <a:p>
            <a:pPr marL="0" indent="0">
              <a:buNone/>
            </a:pPr>
            <a:endParaRPr lang="fr-RE" dirty="0"/>
          </a:p>
        </p:txBody>
      </p:sp>
    </p:spTree>
    <p:extLst>
      <p:ext uri="{BB962C8B-B14F-4D97-AF65-F5344CB8AC3E}">
        <p14:creationId xmlns:p14="http://schemas.microsoft.com/office/powerpoint/2010/main" val="323634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1BE5E-05BB-4768-B0F6-DEF35F6982B3}"/>
              </a:ext>
            </a:extLst>
          </p:cNvPr>
          <p:cNvSpPr>
            <a:spLocks noGrp="1"/>
          </p:cNvSpPr>
          <p:nvPr>
            <p:ph type="title"/>
          </p:nvPr>
        </p:nvSpPr>
        <p:spPr>
          <a:xfrm>
            <a:off x="838200" y="1060069"/>
            <a:ext cx="10515600" cy="951611"/>
          </a:xfrm>
        </p:spPr>
        <p:txBody>
          <a:bodyPr>
            <a:normAutofit fontScale="90000"/>
          </a:bodyPr>
          <a:lstStyle/>
          <a:p>
            <a:r>
              <a:rPr lang="fr-FR" b="1" u="sng" dirty="0"/>
              <a:t>Formation et outils d’ingénierie</a:t>
            </a:r>
            <a:br>
              <a:rPr lang="fr-FR" b="1" u="sng" dirty="0"/>
            </a:br>
            <a:r>
              <a:rPr lang="fr-FR" sz="2200" dirty="0">
                <a:solidFill>
                  <a:srgbClr val="C00000"/>
                </a:solidFill>
              </a:rPr>
              <a:t>Christophe RAT – 30 minutes</a:t>
            </a:r>
            <a:endParaRPr lang="fr-RE" dirty="0"/>
          </a:p>
        </p:txBody>
      </p:sp>
      <p:sp>
        <p:nvSpPr>
          <p:cNvPr id="3" name="Espace réservé du contenu 2">
            <a:extLst>
              <a:ext uri="{FF2B5EF4-FFF2-40B4-BE49-F238E27FC236}">
                <a16:creationId xmlns:a16="http://schemas.microsoft.com/office/drawing/2014/main" id="{D34A789A-0F01-4D0A-9068-1BCFDD98A81E}"/>
              </a:ext>
            </a:extLst>
          </p:cNvPr>
          <p:cNvSpPr>
            <a:spLocks noGrp="1"/>
          </p:cNvSpPr>
          <p:nvPr>
            <p:ph idx="1"/>
          </p:nvPr>
        </p:nvSpPr>
        <p:spPr>
          <a:xfrm>
            <a:off x="838200" y="2163953"/>
            <a:ext cx="10515600" cy="4018026"/>
          </a:xfrm>
        </p:spPr>
        <p:txBody>
          <a:bodyPr>
            <a:normAutofit/>
          </a:bodyPr>
          <a:lstStyle/>
          <a:p>
            <a:pPr marL="0" indent="0">
              <a:buNone/>
            </a:pPr>
            <a:r>
              <a:rPr lang="fr-FR" dirty="0"/>
              <a:t>Comment gérer la forte disparité entre les iles et susciter un marché régional, comment coopérer entre les iles et trouver des montages pour aussi faire monter en performance les entreprises locales et développer la création d’emplois locaux. ?</a:t>
            </a:r>
          </a:p>
          <a:p>
            <a:r>
              <a:rPr lang="fr-FR" dirty="0"/>
              <a:t>La formation et l’ingénierie pour le solaire, quels leviers prioritaires?</a:t>
            </a:r>
          </a:p>
          <a:p>
            <a:pPr marL="0" indent="0">
              <a:buNone/>
            </a:pPr>
            <a:endParaRPr lang="fr-FR" dirty="0"/>
          </a:p>
          <a:p>
            <a:pPr marL="0" indent="0">
              <a:buNone/>
            </a:pPr>
            <a:r>
              <a:rPr lang="fr-FR" b="1" u="sng" dirty="0">
                <a:solidFill>
                  <a:srgbClr val="C00000"/>
                </a:solidFill>
              </a:rPr>
              <a:t>Vos avis et propositions pour le développement de cette technologie résultats à 2025, priorité 2020-2023</a:t>
            </a:r>
          </a:p>
          <a:p>
            <a:endParaRPr lang="fr-RE" dirty="0"/>
          </a:p>
        </p:txBody>
      </p:sp>
    </p:spTree>
    <p:extLst>
      <p:ext uri="{BB962C8B-B14F-4D97-AF65-F5344CB8AC3E}">
        <p14:creationId xmlns:p14="http://schemas.microsoft.com/office/powerpoint/2010/main" val="358236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E3908-4DFC-4AB4-9FDA-BC30E253918A}"/>
              </a:ext>
            </a:extLst>
          </p:cNvPr>
          <p:cNvSpPr>
            <a:spLocks noGrp="1"/>
          </p:cNvSpPr>
          <p:nvPr>
            <p:ph type="title"/>
          </p:nvPr>
        </p:nvSpPr>
        <p:spPr>
          <a:xfrm>
            <a:off x="746760" y="986917"/>
            <a:ext cx="10515600" cy="1325563"/>
          </a:xfrm>
        </p:spPr>
        <p:txBody>
          <a:bodyPr>
            <a:normAutofit fontScale="90000"/>
          </a:bodyPr>
          <a:lstStyle/>
          <a:p>
            <a:pPr lvl="0"/>
            <a:r>
              <a:rPr lang="fr-FR" b="1" u="sng" dirty="0"/>
              <a:t>Sensibilisation, éducation, réglementation</a:t>
            </a:r>
            <a:br>
              <a:rPr lang="fr-FR" b="1" u="sng" dirty="0"/>
            </a:br>
            <a:r>
              <a:rPr lang="fr-FR" sz="2200" dirty="0">
                <a:solidFill>
                  <a:srgbClr val="C00000"/>
                </a:solidFill>
              </a:rPr>
              <a:t>Alain </a:t>
            </a:r>
            <a:r>
              <a:rPr lang="fr-FR" sz="2200" dirty="0" err="1">
                <a:solidFill>
                  <a:srgbClr val="C00000"/>
                </a:solidFill>
              </a:rPr>
              <a:t>Doulet</a:t>
            </a:r>
            <a:r>
              <a:rPr lang="fr-FR" sz="2200" dirty="0">
                <a:solidFill>
                  <a:srgbClr val="C00000"/>
                </a:solidFill>
              </a:rPr>
              <a:t> – 30 minutes</a:t>
            </a:r>
            <a:r>
              <a:rPr lang="fr-RE" dirty="0"/>
              <a:t/>
            </a:r>
            <a:br>
              <a:rPr lang="fr-RE" dirty="0"/>
            </a:br>
            <a:endParaRPr lang="fr-RE" dirty="0"/>
          </a:p>
        </p:txBody>
      </p:sp>
      <p:sp>
        <p:nvSpPr>
          <p:cNvPr id="3" name="Espace réservé du contenu 2">
            <a:extLst>
              <a:ext uri="{FF2B5EF4-FFF2-40B4-BE49-F238E27FC236}">
                <a16:creationId xmlns:a16="http://schemas.microsoft.com/office/drawing/2014/main" id="{4F7C9E66-78D4-46E4-B4A0-A5E949FFDB76}"/>
              </a:ext>
            </a:extLst>
          </p:cNvPr>
          <p:cNvSpPr>
            <a:spLocks noGrp="1"/>
          </p:cNvSpPr>
          <p:nvPr>
            <p:ph idx="1"/>
          </p:nvPr>
        </p:nvSpPr>
        <p:spPr>
          <a:xfrm>
            <a:off x="746760" y="2045081"/>
            <a:ext cx="10515600" cy="4351338"/>
          </a:xfrm>
        </p:spPr>
        <p:txBody>
          <a:bodyPr>
            <a:normAutofit/>
          </a:bodyPr>
          <a:lstStyle/>
          <a:p>
            <a:pPr marL="0" indent="0">
              <a:buNone/>
            </a:pPr>
            <a:r>
              <a:rPr lang="fr-FR" dirty="0"/>
              <a:t>Entre les acteurs qui ne se sentent </a:t>
            </a:r>
            <a:r>
              <a:rPr lang="fr-FR"/>
              <a:t>pas concernés </a:t>
            </a:r>
            <a:r>
              <a:rPr lang="fr-FR" dirty="0"/>
              <a:t>et ceux qui engagent des démarches volontaires : quel programme d’action ? Quelles priorités d’actions communes aux iles pour les premiers pas futurs ?</a:t>
            </a:r>
          </a:p>
          <a:p>
            <a:r>
              <a:rPr lang="fr-FR" dirty="0"/>
              <a:t>Sensibilisation, quels leviers prioritaires?</a:t>
            </a:r>
          </a:p>
          <a:p>
            <a:r>
              <a:rPr lang="fr-FR" dirty="0"/>
              <a:t>Education, quels leviers prioritaires?</a:t>
            </a:r>
          </a:p>
          <a:p>
            <a:r>
              <a:rPr lang="fr-FR" dirty="0"/>
              <a:t>Réglementation, quels leviers prioritaires?</a:t>
            </a:r>
          </a:p>
          <a:p>
            <a:pPr marL="0" indent="0">
              <a:buNone/>
            </a:pPr>
            <a:endParaRPr lang="fr-FR" b="1" u="sng" dirty="0">
              <a:solidFill>
                <a:srgbClr val="C00000"/>
              </a:solidFill>
            </a:endParaRPr>
          </a:p>
          <a:p>
            <a:pPr marL="0" indent="0">
              <a:buNone/>
            </a:pPr>
            <a:r>
              <a:rPr lang="fr-FR" b="1" u="sng" dirty="0">
                <a:solidFill>
                  <a:srgbClr val="C00000"/>
                </a:solidFill>
              </a:rPr>
              <a:t>Vos avis et propositions pour le développement de cette technologie résultats à 2025, priorité 2020-2023</a:t>
            </a:r>
          </a:p>
          <a:p>
            <a:pPr marL="0" indent="0">
              <a:buNone/>
            </a:pPr>
            <a:endParaRPr lang="fr-RE" dirty="0"/>
          </a:p>
        </p:txBody>
      </p:sp>
    </p:spTree>
    <p:extLst>
      <p:ext uri="{BB962C8B-B14F-4D97-AF65-F5344CB8AC3E}">
        <p14:creationId xmlns:p14="http://schemas.microsoft.com/office/powerpoint/2010/main" val="269474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AE86A-F31C-4199-A5B4-DC1674F0D740}"/>
              </a:ext>
            </a:extLst>
          </p:cNvPr>
          <p:cNvSpPr>
            <a:spLocks noGrp="1"/>
          </p:cNvSpPr>
          <p:nvPr>
            <p:ph type="title"/>
          </p:nvPr>
        </p:nvSpPr>
        <p:spPr>
          <a:xfrm>
            <a:off x="755904" y="1087502"/>
            <a:ext cx="10515600" cy="2031946"/>
          </a:xfrm>
        </p:spPr>
        <p:txBody>
          <a:bodyPr>
            <a:normAutofit fontScale="90000"/>
          </a:bodyPr>
          <a:lstStyle/>
          <a:p>
            <a:pPr lvl="0"/>
            <a:r>
              <a:rPr lang="fr-FR" b="1" u="sng" dirty="0"/>
              <a:t>Comment et pourquoi viser des segments particuliers avec les différentes unions corporatives</a:t>
            </a:r>
            <a:br>
              <a:rPr lang="fr-FR" b="1" u="sng" dirty="0"/>
            </a:br>
            <a:r>
              <a:rPr lang="fr-FR" sz="2700" dirty="0">
                <a:solidFill>
                  <a:srgbClr val="C00000"/>
                </a:solidFill>
              </a:rPr>
              <a:t>Alain </a:t>
            </a:r>
            <a:r>
              <a:rPr lang="fr-FR" sz="2700" dirty="0" err="1">
                <a:solidFill>
                  <a:srgbClr val="C00000"/>
                </a:solidFill>
              </a:rPr>
              <a:t>Doulet</a:t>
            </a:r>
            <a:r>
              <a:rPr lang="fr-FR" sz="2700" dirty="0">
                <a:solidFill>
                  <a:srgbClr val="C00000"/>
                </a:solidFill>
              </a:rPr>
              <a:t> - – 30 minutes</a:t>
            </a:r>
            <a:r>
              <a:rPr lang="fr-RE" dirty="0"/>
              <a:t/>
            </a:r>
            <a:br>
              <a:rPr lang="fr-RE" dirty="0"/>
            </a:br>
            <a:endParaRPr lang="fr-RE" dirty="0"/>
          </a:p>
        </p:txBody>
      </p:sp>
      <p:sp>
        <p:nvSpPr>
          <p:cNvPr id="3" name="Espace réservé du contenu 2">
            <a:extLst>
              <a:ext uri="{FF2B5EF4-FFF2-40B4-BE49-F238E27FC236}">
                <a16:creationId xmlns:a16="http://schemas.microsoft.com/office/drawing/2014/main" id="{02FE4A42-75BF-494A-9073-1BF6E9CD6579}"/>
              </a:ext>
            </a:extLst>
          </p:cNvPr>
          <p:cNvSpPr>
            <a:spLocks noGrp="1"/>
          </p:cNvSpPr>
          <p:nvPr>
            <p:ph idx="1"/>
          </p:nvPr>
        </p:nvSpPr>
        <p:spPr>
          <a:xfrm>
            <a:off x="682752" y="2805972"/>
            <a:ext cx="10515600" cy="3686902"/>
          </a:xfrm>
        </p:spPr>
        <p:txBody>
          <a:bodyPr>
            <a:normAutofit fontScale="92500" lnSpcReduction="10000"/>
          </a:bodyPr>
          <a:lstStyle/>
          <a:p>
            <a:r>
              <a:rPr lang="fr-FR" dirty="0"/>
              <a:t>Les bâtiments administratifs,  l’hôtellerie et le tourisme, Les zones industrielles et de bureaux, les hôpitaux et le réseau de santé, … </a:t>
            </a:r>
          </a:p>
          <a:p>
            <a:r>
              <a:rPr lang="fr-FR" dirty="0"/>
              <a:t>des cartographies spécifiques par union corporative, </a:t>
            </a:r>
          </a:p>
          <a:p>
            <a:r>
              <a:rPr lang="fr-FR" dirty="0"/>
              <a:t>des contrat de performance énergétique qui évoluent (type et contenu pour croiser EE, solaire, performance des bâtiments, sensibilisation usagers et exploitants …)</a:t>
            </a:r>
          </a:p>
          <a:p>
            <a:endParaRPr lang="fr-FR" dirty="0"/>
          </a:p>
          <a:p>
            <a:pPr marL="0" indent="0">
              <a:buNone/>
            </a:pPr>
            <a:r>
              <a:rPr lang="fr-FR" b="1" u="sng" dirty="0">
                <a:solidFill>
                  <a:srgbClr val="C00000"/>
                </a:solidFill>
              </a:rPr>
              <a:t>Vos avis et propositions pour le développement de cette technologie résultats à 2025, priorité 2020-2023</a:t>
            </a:r>
          </a:p>
          <a:p>
            <a:pPr marL="0" indent="0">
              <a:buNone/>
            </a:pPr>
            <a:endParaRPr lang="fr-RE" dirty="0"/>
          </a:p>
        </p:txBody>
      </p:sp>
    </p:spTree>
    <p:extLst>
      <p:ext uri="{BB962C8B-B14F-4D97-AF65-F5344CB8AC3E}">
        <p14:creationId xmlns:p14="http://schemas.microsoft.com/office/powerpoint/2010/main" val="8682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D65564-03D7-4497-B078-E5A4936F9F0A}"/>
              </a:ext>
            </a:extLst>
          </p:cNvPr>
          <p:cNvSpPr>
            <a:spLocks noGrp="1"/>
          </p:cNvSpPr>
          <p:nvPr>
            <p:ph type="body" idx="1"/>
          </p:nvPr>
        </p:nvSpPr>
        <p:spPr>
          <a:xfrm>
            <a:off x="3925941" y="1801369"/>
            <a:ext cx="5926016" cy="4352896"/>
          </a:xfrm>
        </p:spPr>
        <p:txBody>
          <a:bodyPr>
            <a:normAutofit fontScale="85000" lnSpcReduction="20000"/>
          </a:bodyPr>
          <a:lstStyle/>
          <a:p>
            <a:r>
              <a:rPr lang="fr-FR" sz="3300" i="1" dirty="0"/>
              <a:t>« Nous n’existons seuls ni comme hommes, ni comme assemblés, ni comme vivants, ni comme tas matériel de terre, ni comme sujets, ni comme objets, ni passif ni indépendants, ni commandant comme le pilote son navire, nous ne devrons notre salut que dans les voies indéfinies et libres, savantes et inextricables, de l’universelle solidarité. »</a:t>
            </a:r>
            <a:endParaRPr lang="fr-RE" sz="3300" dirty="0"/>
          </a:p>
          <a:p>
            <a:r>
              <a:rPr lang="fr-FR" sz="3300" b="1" dirty="0"/>
              <a:t> </a:t>
            </a:r>
            <a:endParaRPr lang="fr-RE" sz="3300" dirty="0"/>
          </a:p>
          <a:p>
            <a:r>
              <a:rPr lang="fr-FR" sz="3300" b="1" dirty="0"/>
              <a:t>Michel Serres</a:t>
            </a:r>
            <a:endParaRPr lang="fr-RE" sz="3300" dirty="0"/>
          </a:p>
          <a:p>
            <a:endParaRPr lang="fr-RE" sz="2000" dirty="0"/>
          </a:p>
        </p:txBody>
      </p:sp>
    </p:spTree>
    <p:extLst>
      <p:ext uri="{BB962C8B-B14F-4D97-AF65-F5344CB8AC3E}">
        <p14:creationId xmlns:p14="http://schemas.microsoft.com/office/powerpoint/2010/main" val="87351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9ECEB-D5B3-4C8E-A8B3-2AFC8A468695}"/>
              </a:ext>
            </a:extLst>
          </p:cNvPr>
          <p:cNvSpPr>
            <a:spLocks noGrp="1"/>
          </p:cNvSpPr>
          <p:nvPr>
            <p:ph type="title"/>
          </p:nvPr>
        </p:nvSpPr>
        <p:spPr/>
        <p:txBody>
          <a:bodyPr/>
          <a:lstStyle/>
          <a:p>
            <a:r>
              <a:rPr lang="fr-RE" dirty="0"/>
              <a:t>Discussion – Green </a:t>
            </a:r>
            <a:r>
              <a:rPr lang="fr-RE" dirty="0" err="1"/>
              <a:t>yellow</a:t>
            </a:r>
            <a:endParaRPr lang="fr-RE" dirty="0"/>
          </a:p>
        </p:txBody>
      </p:sp>
      <p:sp>
        <p:nvSpPr>
          <p:cNvPr id="3" name="Espace réservé du contenu 2">
            <a:extLst>
              <a:ext uri="{FF2B5EF4-FFF2-40B4-BE49-F238E27FC236}">
                <a16:creationId xmlns:a16="http://schemas.microsoft.com/office/drawing/2014/main" id="{D43176E8-58FA-482B-9F57-A25CBD784BC1}"/>
              </a:ext>
            </a:extLst>
          </p:cNvPr>
          <p:cNvSpPr>
            <a:spLocks noGrp="1"/>
          </p:cNvSpPr>
          <p:nvPr>
            <p:ph idx="1"/>
          </p:nvPr>
        </p:nvSpPr>
        <p:spPr/>
        <p:txBody>
          <a:bodyPr/>
          <a:lstStyle/>
          <a:p>
            <a:r>
              <a:rPr lang="fr-RE" dirty="0"/>
              <a:t>Filiale énergie Casino</a:t>
            </a:r>
          </a:p>
          <a:p>
            <a:r>
              <a:rPr lang="fr-RE" dirty="0"/>
              <a:t>Contrat de </a:t>
            </a:r>
            <a:r>
              <a:rPr lang="fr-RE" dirty="0" err="1"/>
              <a:t>perfomances</a:t>
            </a:r>
            <a:r>
              <a:rPr lang="fr-RE" dirty="0"/>
              <a:t> énergétique CPE</a:t>
            </a:r>
          </a:p>
          <a:p>
            <a:r>
              <a:rPr lang="fr-RE" dirty="0"/>
              <a:t>Une équipe audit énergétique gratuit, étude de potentiel, électrique, thermique, frigorifique, plan d’action approche technique et approche financée, portage du CAPEX,  système de monitoring pour suivi, green </a:t>
            </a:r>
            <a:r>
              <a:rPr lang="fr-RE" dirty="0" err="1"/>
              <a:t>yellow</a:t>
            </a:r>
            <a:r>
              <a:rPr lang="fr-RE" dirty="0"/>
              <a:t> se rémunère sur un partage des gains économiques</a:t>
            </a:r>
          </a:p>
          <a:p>
            <a:r>
              <a:rPr lang="fr-RE" dirty="0"/>
              <a:t>180 CPE dans la zone OI</a:t>
            </a:r>
          </a:p>
        </p:txBody>
      </p:sp>
    </p:spTree>
    <p:extLst>
      <p:ext uri="{BB962C8B-B14F-4D97-AF65-F5344CB8AC3E}">
        <p14:creationId xmlns:p14="http://schemas.microsoft.com/office/powerpoint/2010/main" val="3808542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9E507-69E0-4D82-917E-DF4CE4681725}"/>
              </a:ext>
            </a:extLst>
          </p:cNvPr>
          <p:cNvSpPr>
            <a:spLocks noGrp="1"/>
          </p:cNvSpPr>
          <p:nvPr>
            <p:ph type="title"/>
          </p:nvPr>
        </p:nvSpPr>
        <p:spPr>
          <a:xfrm>
            <a:off x="838200" y="365125"/>
            <a:ext cx="10515600" cy="612965"/>
          </a:xfrm>
        </p:spPr>
        <p:txBody>
          <a:bodyPr>
            <a:normAutofit/>
          </a:bodyPr>
          <a:lstStyle/>
          <a:p>
            <a:r>
              <a:rPr lang="fr-RE" sz="2400" dirty="0"/>
              <a:t>Vos interventions</a:t>
            </a:r>
          </a:p>
        </p:txBody>
      </p:sp>
      <p:sp>
        <p:nvSpPr>
          <p:cNvPr id="3" name="Espace réservé du contenu 2">
            <a:extLst>
              <a:ext uri="{FF2B5EF4-FFF2-40B4-BE49-F238E27FC236}">
                <a16:creationId xmlns:a16="http://schemas.microsoft.com/office/drawing/2014/main" id="{800EFCD7-84A5-4466-A4FE-C0E9A6D99A42}"/>
              </a:ext>
            </a:extLst>
          </p:cNvPr>
          <p:cNvSpPr>
            <a:spLocks noGrp="1"/>
          </p:cNvSpPr>
          <p:nvPr>
            <p:ph idx="1"/>
          </p:nvPr>
        </p:nvSpPr>
        <p:spPr>
          <a:xfrm>
            <a:off x="838200" y="1032681"/>
            <a:ext cx="10515600" cy="5144282"/>
          </a:xfrm>
        </p:spPr>
        <p:txBody>
          <a:bodyPr>
            <a:normAutofit fontScale="70000" lnSpcReduction="20000"/>
          </a:bodyPr>
          <a:lstStyle/>
          <a:p>
            <a:r>
              <a:rPr lang="fr-RE" sz="1200" dirty="0"/>
              <a:t>Mikael : un vrai besoin de démystifier la problématique du solaire, quel est le potentiel? Très important d’avoir ces notions d’atlas; Des études de marché et de </a:t>
            </a:r>
            <a:r>
              <a:rPr lang="fr-RE" sz="1200" dirty="0" err="1"/>
              <a:t>bench</a:t>
            </a:r>
            <a:r>
              <a:rPr lang="fr-RE" sz="1200" dirty="0"/>
              <a:t> mark porté par le réseau RTE , quel est le prix correct selon les pays, Identifier sur l’EE les cartographies détaillées et accompagner de CPE, Vulnérabilité de nos iles au changement climatique et Affaire</a:t>
            </a:r>
          </a:p>
          <a:p>
            <a:r>
              <a:rPr lang="fr-RE" sz="1200" dirty="0"/>
              <a:t>Tony : comprendre les différences et les spécificités dans les contextes de chaque pays, Considérer les autres secteurs d’utilités comme l’eau les matériaux, etc…, pousser la communication  sur l’intérêt économique pour la personne</a:t>
            </a:r>
          </a:p>
          <a:p>
            <a:r>
              <a:rPr lang="fr-RE" sz="1200" dirty="0"/>
              <a:t>Fabrice : amplifier la capacité de monitoring pour mieux préparer les CPE,</a:t>
            </a:r>
          </a:p>
          <a:p>
            <a:r>
              <a:rPr lang="fr-RE" sz="1200" dirty="0"/>
              <a:t>Emmanuel: supprimer ou diminuer la disparité entre les iles par la formation, Guide thermique</a:t>
            </a:r>
          </a:p>
          <a:p>
            <a:r>
              <a:rPr lang="fr-RE" sz="1200" dirty="0" err="1"/>
              <a:t>Barnia</a:t>
            </a:r>
            <a:r>
              <a:rPr lang="fr-RE" sz="1200" dirty="0"/>
              <a:t>: Mada </a:t>
            </a:r>
            <a:r>
              <a:rPr lang="fr-RE" sz="1200" dirty="0" err="1"/>
              <a:t>developpe</a:t>
            </a:r>
            <a:r>
              <a:rPr lang="fr-RE" sz="1200" dirty="0"/>
              <a:t> tous les potentiels possibles, nous voulons favoriser les normes, faire la synergie entre énergie et éducation, la qualité de l’éducation que les écoles peuvent apporter, </a:t>
            </a:r>
            <a:r>
              <a:rPr lang="fr-RE" sz="1200" dirty="0" err="1"/>
              <a:t>exmple</a:t>
            </a:r>
            <a:r>
              <a:rPr lang="fr-RE" sz="1200" dirty="0"/>
              <a:t> de projet pilote pour une université et équiper un laboratoire. </a:t>
            </a:r>
          </a:p>
          <a:p>
            <a:r>
              <a:rPr lang="fr-RE" sz="1200" dirty="0"/>
              <a:t>SG Ministère de l’énergie : chaque pays membre de la coi a ses propres spécificités, et ses point de convergence, preneur partenariat émanant de la COI et à collaborer avec les pays frères, 50% d’accès à l’énergie à Mada, </a:t>
            </a:r>
          </a:p>
          <a:p>
            <a:r>
              <a:rPr lang="fr-RE" sz="1200" dirty="0"/>
              <a:t>Johana architecte : développer la coopération interne à chaque pays</a:t>
            </a:r>
          </a:p>
          <a:p>
            <a:r>
              <a:rPr lang="fr-RE" sz="1200" dirty="0" err="1"/>
              <a:t>Eric</a:t>
            </a:r>
            <a:r>
              <a:rPr lang="fr-RE" sz="1200" dirty="0"/>
              <a:t> : un silo de programme protégé de l’instabilité politique un noyau inamovible pour le long terme, la </a:t>
            </a:r>
            <a:r>
              <a:rPr lang="fr-RE" sz="1200" dirty="0" err="1"/>
              <a:t>capitalistion</a:t>
            </a:r>
            <a:r>
              <a:rPr lang="fr-RE" sz="1200" dirty="0"/>
              <a:t> de tous les acquis, il faut capitaliser tous ces éléments, passer du 3 P au 4 P, renforcement de la </a:t>
            </a:r>
            <a:r>
              <a:rPr lang="fr-RE" sz="1200" dirty="0" err="1"/>
              <a:t>visbilité</a:t>
            </a:r>
            <a:r>
              <a:rPr lang="fr-RE" sz="1200" dirty="0"/>
              <a:t> et de l’assurance de l’action de la coi, mettre en place une structure qui </a:t>
            </a:r>
            <a:r>
              <a:rPr lang="fr-RE" sz="1200" dirty="0" err="1"/>
              <a:t>pérenise</a:t>
            </a:r>
            <a:r>
              <a:rPr lang="fr-RE" sz="1200" dirty="0"/>
              <a:t>, les ministères s’engagent à codiriger, </a:t>
            </a:r>
          </a:p>
          <a:p>
            <a:r>
              <a:rPr lang="fr-RE" sz="1200" dirty="0"/>
              <a:t>Luc: quelle stratégie adopter pur convaincre nos décideurs, partir du concept, valoriser avec des chiffres le potentiel de nos régions pour sensibiliser et montrer à nos décideurs, il faut être pragmatique, on peut alors convaincre os décideurs; sur la formation, accompagner nos institution à des matériels didactiques pour que les universités et les étudiants disposent des outils, </a:t>
            </a:r>
          </a:p>
          <a:p>
            <a:r>
              <a:rPr lang="fr-RE" sz="1200" dirty="0" err="1"/>
              <a:t>Cinthia</a:t>
            </a:r>
            <a:r>
              <a:rPr lang="fr-RE" sz="1200" dirty="0"/>
              <a:t>: </a:t>
            </a:r>
            <a:r>
              <a:rPr lang="fr-RE" sz="1200" dirty="0" err="1"/>
              <a:t>we</a:t>
            </a:r>
            <a:r>
              <a:rPr lang="fr-RE" sz="1200" dirty="0"/>
              <a:t> </a:t>
            </a:r>
            <a:r>
              <a:rPr lang="fr-RE" sz="1200" dirty="0" err="1"/>
              <a:t>need</a:t>
            </a:r>
            <a:r>
              <a:rPr lang="fr-RE" sz="1200" dirty="0"/>
              <a:t> </a:t>
            </a:r>
            <a:r>
              <a:rPr lang="fr-RE" sz="1200" dirty="0" err="1"/>
              <a:t>english</a:t>
            </a:r>
            <a:r>
              <a:rPr lang="fr-RE" sz="1200" dirty="0"/>
              <a:t> documents, if </a:t>
            </a:r>
            <a:r>
              <a:rPr lang="fr-RE" sz="1200" dirty="0" err="1"/>
              <a:t>we</a:t>
            </a:r>
            <a:r>
              <a:rPr lang="fr-RE" sz="1200" dirty="0"/>
              <a:t> have </a:t>
            </a:r>
            <a:r>
              <a:rPr lang="fr-RE" sz="1200" dirty="0" err="1"/>
              <a:t>english</a:t>
            </a:r>
            <a:r>
              <a:rPr lang="fr-RE" sz="1200" dirty="0"/>
              <a:t> session, </a:t>
            </a:r>
            <a:r>
              <a:rPr lang="fr-RE" sz="1200" dirty="0" err="1"/>
              <a:t>it</a:t>
            </a:r>
            <a:r>
              <a:rPr lang="fr-RE" sz="1200" dirty="0"/>
              <a:t> s </a:t>
            </a:r>
            <a:r>
              <a:rPr lang="fr-RE" sz="1200" dirty="0" err="1"/>
              <a:t>better</a:t>
            </a:r>
            <a:r>
              <a:rPr lang="fr-RE" sz="1200" dirty="0"/>
              <a:t>, </a:t>
            </a:r>
            <a:r>
              <a:rPr lang="fr-RE" sz="1200" dirty="0" err="1"/>
              <a:t>we</a:t>
            </a:r>
            <a:r>
              <a:rPr lang="fr-RE" sz="1200" dirty="0"/>
              <a:t> </a:t>
            </a:r>
            <a:r>
              <a:rPr lang="fr-RE" sz="1200" dirty="0" err="1"/>
              <a:t>want</a:t>
            </a:r>
            <a:r>
              <a:rPr lang="fr-RE" sz="1200" dirty="0"/>
              <a:t> to </a:t>
            </a:r>
            <a:r>
              <a:rPr lang="fr-RE" sz="1200" dirty="0" err="1"/>
              <a:t>take</a:t>
            </a:r>
            <a:r>
              <a:rPr lang="fr-RE" sz="1200" dirty="0"/>
              <a:t> </a:t>
            </a:r>
            <a:r>
              <a:rPr lang="fr-RE" sz="1200" dirty="0" err="1"/>
              <a:t>it</a:t>
            </a:r>
            <a:r>
              <a:rPr lang="fr-RE" sz="1200" dirty="0"/>
              <a:t> in </a:t>
            </a:r>
            <a:r>
              <a:rPr lang="fr-RE" sz="1200" dirty="0" err="1"/>
              <a:t>different</a:t>
            </a:r>
            <a:r>
              <a:rPr lang="fr-RE" sz="1200" dirty="0"/>
              <a:t> part, </a:t>
            </a:r>
            <a:r>
              <a:rPr lang="fr-RE" sz="1200" dirty="0" err="1"/>
              <a:t>regional</a:t>
            </a:r>
            <a:r>
              <a:rPr lang="fr-RE" sz="1200" dirty="0"/>
              <a:t> institution can help, </a:t>
            </a:r>
            <a:r>
              <a:rPr lang="fr-RE" sz="1200" dirty="0" err="1"/>
              <a:t>they</a:t>
            </a:r>
            <a:r>
              <a:rPr lang="fr-RE" sz="1200" dirty="0"/>
              <a:t> </a:t>
            </a:r>
            <a:r>
              <a:rPr lang="fr-RE" sz="1200" dirty="0" err="1"/>
              <a:t>should</a:t>
            </a:r>
            <a:r>
              <a:rPr lang="fr-RE" sz="1200" dirty="0"/>
              <a:t> </a:t>
            </a:r>
            <a:r>
              <a:rPr lang="fr-RE" sz="1200" dirty="0" err="1"/>
              <a:t>be</a:t>
            </a:r>
            <a:r>
              <a:rPr lang="fr-RE" sz="1200" dirty="0"/>
              <a:t> </a:t>
            </a:r>
            <a:r>
              <a:rPr lang="fr-RE" sz="1200" dirty="0" err="1"/>
              <a:t>capacity</a:t>
            </a:r>
            <a:r>
              <a:rPr lang="fr-RE" sz="1200" dirty="0"/>
              <a:t> transfert for </a:t>
            </a:r>
            <a:r>
              <a:rPr lang="fr-RE" sz="1200" dirty="0" err="1"/>
              <a:t>student</a:t>
            </a:r>
            <a:r>
              <a:rPr lang="fr-RE" sz="1200" dirty="0"/>
              <a:t>, </a:t>
            </a:r>
            <a:r>
              <a:rPr lang="fr-RE" sz="1200" dirty="0" err="1"/>
              <a:t>it</a:t>
            </a:r>
            <a:r>
              <a:rPr lang="fr-RE" sz="1200" dirty="0"/>
              <a:t> </a:t>
            </a:r>
            <a:r>
              <a:rPr lang="fr-RE" sz="1200" dirty="0" err="1"/>
              <a:t>could</a:t>
            </a:r>
            <a:r>
              <a:rPr lang="fr-RE" sz="1200" dirty="0"/>
              <a:t> </a:t>
            </a:r>
            <a:r>
              <a:rPr lang="fr-RE" sz="1200" dirty="0" err="1"/>
              <a:t>include</a:t>
            </a:r>
            <a:r>
              <a:rPr lang="fr-RE" sz="1200" dirty="0"/>
              <a:t> </a:t>
            </a:r>
            <a:r>
              <a:rPr lang="fr-RE" sz="1200" dirty="0" err="1"/>
              <a:t>degrees</a:t>
            </a:r>
            <a:r>
              <a:rPr lang="fr-RE" sz="1200" dirty="0"/>
              <a:t>, construction, </a:t>
            </a:r>
          </a:p>
          <a:p>
            <a:r>
              <a:rPr lang="fr-RE" sz="1200" dirty="0"/>
              <a:t>…</a:t>
            </a:r>
            <a:r>
              <a:rPr lang="fr-RE" sz="1200" dirty="0" err="1"/>
              <a:t>Philoé</a:t>
            </a:r>
            <a:r>
              <a:rPr lang="fr-RE" sz="1200" dirty="0"/>
              <a:t>..: a </a:t>
            </a:r>
            <a:r>
              <a:rPr lang="fr-RE" sz="1200" dirty="0" err="1"/>
              <a:t>need</a:t>
            </a:r>
            <a:r>
              <a:rPr lang="fr-RE" sz="1200" dirty="0"/>
              <a:t> to push the </a:t>
            </a:r>
            <a:r>
              <a:rPr lang="fr-RE" sz="1200" dirty="0" err="1"/>
              <a:t>governement</a:t>
            </a:r>
            <a:r>
              <a:rPr lang="fr-RE" sz="1200" dirty="0"/>
              <a:t> to </a:t>
            </a:r>
            <a:r>
              <a:rPr lang="fr-RE" sz="1200" dirty="0" err="1"/>
              <a:t>get</a:t>
            </a:r>
            <a:r>
              <a:rPr lang="fr-RE" sz="1200" dirty="0"/>
              <a:t> the </a:t>
            </a:r>
            <a:r>
              <a:rPr lang="fr-RE" sz="1200" dirty="0" err="1"/>
              <a:t>legislation</a:t>
            </a:r>
            <a:r>
              <a:rPr lang="fr-RE" sz="1200" dirty="0"/>
              <a:t> down, </a:t>
            </a:r>
          </a:p>
          <a:p>
            <a:r>
              <a:rPr lang="fr-RE" sz="1200" dirty="0"/>
              <a:t>Mami: Business modèle sur les couts de rachat par le PV, trouver une équité sociale, il y a un cout pour les compagnies d’énergie, trouver une formule dans lequel il </a:t>
            </a:r>
            <a:r>
              <a:rPr lang="fr-RE" sz="1200" dirty="0" err="1"/>
              <a:t>ya</a:t>
            </a:r>
            <a:r>
              <a:rPr lang="fr-RE" sz="1200" dirty="0"/>
              <a:t> une équité plus juste, plus social, ou tout le monde </a:t>
            </a:r>
            <a:r>
              <a:rPr lang="fr-RE" sz="1200" dirty="0" err="1"/>
              <a:t>paricipe</a:t>
            </a:r>
            <a:r>
              <a:rPr lang="fr-RE" sz="1200" dirty="0"/>
              <a:t>, rajouter un pourcentage infime pour que tout le monde participe; Pour l’EE, mettre le focus sur l’</a:t>
            </a:r>
            <a:r>
              <a:rPr lang="fr-RE" sz="1200" dirty="0" err="1"/>
              <a:t>éfficacité</a:t>
            </a:r>
            <a:r>
              <a:rPr lang="fr-RE" sz="1200" dirty="0"/>
              <a:t> énergétique pour les bâtiments, les équipements ménagers, priorité, on ne peut pas faire tout; Solaire thermique: chauffe-eau solaire, c’est simple, mais le cout n’est pas accessible, c’est la priorité, on peut facilement faire progresser</a:t>
            </a:r>
          </a:p>
          <a:p>
            <a:r>
              <a:rPr lang="fr-RE" sz="1200" dirty="0" err="1"/>
              <a:t>Moui</a:t>
            </a:r>
            <a:r>
              <a:rPr lang="fr-RE" sz="1200" dirty="0"/>
              <a:t> </a:t>
            </a:r>
            <a:r>
              <a:rPr lang="fr-RE" sz="1200" dirty="0" err="1"/>
              <a:t>amouran</a:t>
            </a:r>
            <a:r>
              <a:rPr lang="fr-RE" sz="1200" dirty="0"/>
              <a:t>: la collaboration, grande richesse l’OI, c’est un atout que de partager cela, et notamment l’agroforesterie et à la biomasse, le PREE, échanger, se retrouver et avancer ensemble: la réglementation et normalisation, nous devons avoir un cadre juridique, dialogue de PPM, travailler sur ce point de la réglementation et la normalisation., utile dans nos actions: sensibilisation, </a:t>
            </a:r>
            <a:r>
              <a:rPr lang="fr-RE" sz="1200" dirty="0" err="1"/>
              <a:t>education</a:t>
            </a:r>
            <a:r>
              <a:rPr lang="fr-RE" sz="1200" dirty="0"/>
              <a:t> et renforcement des capacités, en direction des </a:t>
            </a:r>
            <a:r>
              <a:rPr lang="fr-RE" sz="1200" dirty="0" err="1"/>
              <a:t>éeves</a:t>
            </a:r>
            <a:r>
              <a:rPr lang="fr-RE" sz="1200" dirty="0"/>
              <a:t>, des étudiants, des professionnels adaptés a chaque cible, audio, vidéo, radio, télé, orienter les jeunes de se diriger vers ces filières, renforcement des capacités</a:t>
            </a:r>
          </a:p>
          <a:p>
            <a:r>
              <a:rPr lang="fr-RE" sz="1200" dirty="0" err="1"/>
              <a:t>Aùmhed</a:t>
            </a:r>
            <a:r>
              <a:rPr lang="fr-RE" sz="1200" dirty="0"/>
              <a:t> </a:t>
            </a:r>
            <a:r>
              <a:rPr lang="fr-RE" sz="1200" dirty="0" err="1"/>
              <a:t>toudalal</a:t>
            </a:r>
            <a:r>
              <a:rPr lang="fr-RE" sz="1200" dirty="0"/>
              <a:t>: EE: transversalité, production des outils, la COI doit porter politiquement ces projets, les bureaux des EPL et les </a:t>
            </a:r>
            <a:r>
              <a:rPr lang="fr-RE" sz="1200" dirty="0" err="1"/>
              <a:t>ministeres</a:t>
            </a:r>
            <a:r>
              <a:rPr lang="fr-RE" sz="1200" dirty="0"/>
              <a:t> des affaires </a:t>
            </a:r>
            <a:r>
              <a:rPr lang="fr-RE" sz="1200" dirty="0" err="1"/>
              <a:t>étrangeres</a:t>
            </a:r>
            <a:r>
              <a:rPr lang="fr-RE" sz="1200" dirty="0"/>
              <a:t> soit </a:t>
            </a:r>
            <a:r>
              <a:rPr lang="fr-RE" sz="1200" dirty="0" err="1"/>
              <a:t>demonstratifs</a:t>
            </a:r>
            <a:r>
              <a:rPr lang="fr-RE" sz="1200" dirty="0"/>
              <a:t>, il faut que dans le visuel  on se rend compte de ce programme, pour </a:t>
            </a:r>
            <a:r>
              <a:rPr lang="fr-RE" sz="1200" dirty="0" err="1"/>
              <a:t>nuos</a:t>
            </a:r>
            <a:r>
              <a:rPr lang="fr-RE" sz="1200" dirty="0"/>
              <a:t> soutenir dans le dialogue avec nos élus et populations; Eviter la dispersion de tus les programmes et comment g=créer ces synergie et le PPE doit être soutenu dans le portage </a:t>
            </a:r>
            <a:r>
              <a:rPr lang="fr-RE" sz="1200" dirty="0" err="1"/>
              <a:t>poilituqe</a:t>
            </a:r>
            <a:r>
              <a:rPr lang="fr-RE" sz="1200" dirty="0"/>
              <a:t>; guide thermique pour le partage d’expérience, l’ATLAS, ; les actions de formations sont nécessaires, des </a:t>
            </a:r>
            <a:r>
              <a:rPr lang="fr-RE" sz="1200" dirty="0" err="1"/>
              <a:t>instittutions</a:t>
            </a:r>
            <a:r>
              <a:rPr lang="fr-RE" sz="1200" dirty="0"/>
              <a:t> de formations se positionnent, comment mettre ensemble et construire des partenariats pour former, former un groupe d’acteurs et techniciens de base</a:t>
            </a:r>
          </a:p>
          <a:p>
            <a:r>
              <a:rPr lang="fr-RE" sz="1200" dirty="0" err="1"/>
              <a:t>Adiliy</a:t>
            </a:r>
            <a:r>
              <a:rPr lang="fr-RE" sz="1200" dirty="0"/>
              <a:t>: chef de la production: EE: implication des bailleurs sous forme de recommandations pour le </a:t>
            </a:r>
            <a:r>
              <a:rPr lang="fr-RE" sz="1200" dirty="0" err="1"/>
              <a:t>financementdes</a:t>
            </a:r>
            <a:r>
              <a:rPr lang="fr-RE" sz="1200" dirty="0"/>
              <a:t> </a:t>
            </a:r>
            <a:r>
              <a:rPr lang="fr-RE" sz="1200" dirty="0" err="1"/>
              <a:t>batiment</a:t>
            </a:r>
            <a:r>
              <a:rPr lang="fr-RE" sz="1200" dirty="0"/>
              <a:t>, </a:t>
            </a:r>
            <a:r>
              <a:rPr lang="fr-RE" sz="1200" dirty="0" err="1"/>
              <a:t>our</a:t>
            </a:r>
            <a:r>
              <a:rPr lang="fr-RE" sz="1200" dirty="0"/>
              <a:t> une période donnée, la COI doit épauler l’</a:t>
            </a:r>
            <a:r>
              <a:rPr lang="fr-RE" sz="1200" dirty="0" err="1"/>
              <a:t>intgréation</a:t>
            </a:r>
            <a:r>
              <a:rPr lang="fr-RE" sz="1200" dirty="0"/>
              <a:t> de </a:t>
            </a:r>
            <a:r>
              <a:rPr lang="fr-RE" sz="1200" dirty="0" err="1"/>
              <a:t>enr</a:t>
            </a:r>
            <a:endParaRPr lang="fr-RE" sz="1200" dirty="0"/>
          </a:p>
          <a:p>
            <a:r>
              <a:rPr lang="fr-RE" sz="1200" dirty="0"/>
              <a:t>…. : Continuer à identifier le potentiel cartographie, solaire, appuyer les structures d’</a:t>
            </a:r>
            <a:r>
              <a:rPr lang="fr-RE" sz="1200" dirty="0" err="1"/>
              <a:t>ingéneirie</a:t>
            </a:r>
            <a:r>
              <a:rPr lang="fr-RE" sz="1200" dirty="0"/>
              <a:t> pour élaborer des projets bankable </a:t>
            </a:r>
            <a:r>
              <a:rPr lang="fr-RE" sz="1200" dirty="0" err="1"/>
              <a:t>elligible</a:t>
            </a:r>
            <a:r>
              <a:rPr lang="fr-RE" sz="1200" dirty="0"/>
              <a:t> au secteur des financements; </a:t>
            </a:r>
            <a:r>
              <a:rPr lang="fr-RE" sz="1200" dirty="0" err="1"/>
              <a:t>grid</a:t>
            </a:r>
            <a:r>
              <a:rPr lang="fr-RE" sz="1200" dirty="0"/>
              <a:t> code à améliorer, donc les études de réseaux sont </a:t>
            </a:r>
            <a:r>
              <a:rPr lang="fr-RE" sz="1200" dirty="0" err="1"/>
              <a:t>tres</a:t>
            </a:r>
            <a:r>
              <a:rPr lang="fr-RE" sz="1200" dirty="0"/>
              <a:t> nécessaires, appuyer les </a:t>
            </a:r>
            <a:r>
              <a:rPr lang="fr-RE" sz="1200" dirty="0" err="1"/>
              <a:t>tructures</a:t>
            </a:r>
            <a:r>
              <a:rPr lang="fr-RE" sz="1200" dirty="0"/>
              <a:t> qui portent la politiques; Appuyer les pays de la COI dans la réglementation; ne pas fermer aux autres énergies renouvelables en terme d’appui, car cela fait partie du potentiel. </a:t>
            </a:r>
            <a:r>
              <a:rPr lang="fr-RE" sz="1200" dirty="0" err="1"/>
              <a:t>Hyrdau</a:t>
            </a:r>
            <a:r>
              <a:rPr lang="fr-RE" sz="1200" dirty="0"/>
              <a:t>, géothermie</a:t>
            </a:r>
          </a:p>
          <a:p>
            <a:r>
              <a:rPr lang="fr-RE" sz="1200" dirty="0"/>
              <a:t>ASSIA: hisser la question de l’énergie à un niveau plus important pour que cela soit dans l’agenda des hauts dirigeants et ministres comme un sujet prioritaire;  Des cibles et </a:t>
            </a:r>
            <a:r>
              <a:rPr lang="fr-RE" sz="1200" dirty="0" err="1"/>
              <a:t>directuves</a:t>
            </a:r>
            <a:r>
              <a:rPr lang="fr-RE" sz="1200" dirty="0"/>
              <a:t> , se fixer des objectifs pour la transition énergétique à l’horizon 2025; des proposition de modèle adapté qui a fait ses preuves, quel </a:t>
            </a:r>
            <a:r>
              <a:rPr lang="fr-RE" sz="1200" dirty="0" err="1"/>
              <a:t>modele</a:t>
            </a:r>
            <a:r>
              <a:rPr lang="fr-RE" sz="1200" dirty="0"/>
              <a:t> pour quel pays, prix moyen du </a:t>
            </a:r>
            <a:r>
              <a:rPr lang="fr-RE" sz="1200" dirty="0" err="1"/>
              <a:t>lwh</a:t>
            </a:r>
            <a:r>
              <a:rPr lang="fr-RE" sz="1200" dirty="0"/>
              <a:t> </a:t>
            </a:r>
            <a:r>
              <a:rPr lang="fr-RE" sz="1200" dirty="0" err="1"/>
              <a:t>pv</a:t>
            </a:r>
            <a:r>
              <a:rPr lang="fr-RE" sz="1200" dirty="0"/>
              <a:t> , évaluation du cout moyen et du prix marché, les prestataires indiquent leur prix, mais ils nous faut </a:t>
            </a:r>
            <a:r>
              <a:rPr lang="fr-RE" sz="1200"/>
              <a:t>des références, cout  moyen de </a:t>
            </a:r>
            <a:endParaRPr lang="fr-RE" sz="1200" dirty="0"/>
          </a:p>
        </p:txBody>
      </p:sp>
    </p:spTree>
    <p:extLst>
      <p:ext uri="{BB962C8B-B14F-4D97-AF65-F5344CB8AC3E}">
        <p14:creationId xmlns:p14="http://schemas.microsoft.com/office/powerpoint/2010/main" val="115640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D287C-AFF2-4FF8-BB0F-B526F8E403EF}"/>
              </a:ext>
            </a:extLst>
          </p:cNvPr>
          <p:cNvSpPr>
            <a:spLocks noGrp="1"/>
          </p:cNvSpPr>
          <p:nvPr>
            <p:ph type="title"/>
          </p:nvPr>
        </p:nvSpPr>
        <p:spPr>
          <a:xfrm>
            <a:off x="838200" y="365125"/>
            <a:ext cx="10515600" cy="6072251"/>
          </a:xfrm>
        </p:spPr>
        <p:txBody>
          <a:bodyPr>
            <a:normAutofit/>
          </a:bodyPr>
          <a:lstStyle/>
          <a:p>
            <a:pPr algn="ctr"/>
            <a:r>
              <a:rPr lang="fr-RE" dirty="0"/>
              <a:t>Mot de remerciement et de clôture avec perspective du futur agenda COI, prochaine rencontre fin août 2019.</a:t>
            </a:r>
            <a:br>
              <a:rPr lang="fr-RE" dirty="0"/>
            </a:br>
            <a:r>
              <a:rPr lang="fr-RE" dirty="0"/>
              <a:t> </a:t>
            </a:r>
            <a:br>
              <a:rPr lang="fr-RE" dirty="0"/>
            </a:br>
            <a:r>
              <a:rPr lang="fr-RE" dirty="0"/>
              <a:t>Fin de séance </a:t>
            </a:r>
          </a:p>
        </p:txBody>
      </p:sp>
    </p:spTree>
    <p:extLst>
      <p:ext uri="{BB962C8B-B14F-4D97-AF65-F5344CB8AC3E}">
        <p14:creationId xmlns:p14="http://schemas.microsoft.com/office/powerpoint/2010/main" val="371320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C0317154-6427-4456-A0C7-2C4149773F09}"/>
              </a:ext>
            </a:extLst>
          </p:cNvPr>
          <p:cNvGraphicFramePr>
            <a:graphicFrameLocks noGrp="1"/>
          </p:cNvGraphicFramePr>
          <p:nvPr>
            <p:extLst>
              <p:ext uri="{D42A27DB-BD31-4B8C-83A1-F6EECF244321}">
                <p14:modId xmlns:p14="http://schemas.microsoft.com/office/powerpoint/2010/main" val="2436322306"/>
              </p:ext>
            </p:extLst>
          </p:nvPr>
        </p:nvGraphicFramePr>
        <p:xfrm>
          <a:off x="268941" y="1030149"/>
          <a:ext cx="11649635" cy="5596417"/>
        </p:xfrm>
        <a:graphic>
          <a:graphicData uri="http://schemas.openxmlformats.org/drawingml/2006/table">
            <a:tbl>
              <a:tblPr firstRow="1" firstCol="1" bandRow="1">
                <a:tableStyleId>{5C22544A-7EE6-4342-B048-85BDC9FD1C3A}</a:tableStyleId>
              </a:tblPr>
              <a:tblGrid>
                <a:gridCol w="1412086">
                  <a:extLst>
                    <a:ext uri="{9D8B030D-6E8A-4147-A177-3AD203B41FA5}">
                      <a16:colId xmlns:a16="http://schemas.microsoft.com/office/drawing/2014/main" val="3517819098"/>
                    </a:ext>
                  </a:extLst>
                </a:gridCol>
                <a:gridCol w="10237549">
                  <a:extLst>
                    <a:ext uri="{9D8B030D-6E8A-4147-A177-3AD203B41FA5}">
                      <a16:colId xmlns:a16="http://schemas.microsoft.com/office/drawing/2014/main" val="752232655"/>
                    </a:ext>
                  </a:extLst>
                </a:gridCol>
              </a:tblGrid>
              <a:tr h="252321">
                <a:tc>
                  <a:txBody>
                    <a:bodyPr/>
                    <a:lstStyle/>
                    <a:p>
                      <a:pPr>
                        <a:lnSpc>
                          <a:spcPct val="100000"/>
                        </a:lnSpc>
                        <a:spcBef>
                          <a:spcPts val="600"/>
                        </a:spcBef>
                        <a:spcAft>
                          <a:spcPts val="600"/>
                        </a:spcAft>
                      </a:pPr>
                      <a:r>
                        <a:rPr lang="fr-FR" sz="1600">
                          <a:effectLst/>
                        </a:rPr>
                        <a:t>08h30</a:t>
                      </a:r>
                      <a:endParaRPr lang="fr-RE" sz="160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tc>
                  <a:txBody>
                    <a:bodyPr/>
                    <a:lstStyle/>
                    <a:p>
                      <a:pPr>
                        <a:lnSpc>
                          <a:spcPct val="100000"/>
                        </a:lnSpc>
                        <a:spcBef>
                          <a:spcPts val="600"/>
                        </a:spcBef>
                        <a:spcAft>
                          <a:spcPts val="600"/>
                        </a:spcAft>
                      </a:pPr>
                      <a:r>
                        <a:rPr lang="fr-FR" sz="1600" dirty="0">
                          <a:effectLst/>
                        </a:rPr>
                        <a:t>Accueil des participants</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extLst>
                  <a:ext uri="{0D108BD9-81ED-4DB2-BD59-A6C34878D82A}">
                    <a16:rowId xmlns:a16="http://schemas.microsoft.com/office/drawing/2014/main" val="765062362"/>
                  </a:ext>
                </a:extLst>
              </a:tr>
              <a:tr h="1109038">
                <a:tc>
                  <a:txBody>
                    <a:bodyPr/>
                    <a:lstStyle/>
                    <a:p>
                      <a:pPr>
                        <a:lnSpc>
                          <a:spcPct val="100000"/>
                        </a:lnSpc>
                        <a:spcBef>
                          <a:spcPts val="600"/>
                        </a:spcBef>
                        <a:spcAft>
                          <a:spcPts val="600"/>
                        </a:spcAft>
                      </a:pPr>
                      <a:r>
                        <a:rPr lang="fr-FR" sz="1600">
                          <a:effectLst/>
                        </a:rPr>
                        <a:t>09h00 – 09h45</a:t>
                      </a:r>
                      <a:endParaRPr lang="fr-RE" sz="160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tc>
                  <a:txBody>
                    <a:bodyPr/>
                    <a:lstStyle/>
                    <a:p>
                      <a:pPr>
                        <a:lnSpc>
                          <a:spcPct val="100000"/>
                        </a:lnSpc>
                        <a:spcBef>
                          <a:spcPts val="0"/>
                        </a:spcBef>
                        <a:spcAft>
                          <a:spcPts val="0"/>
                        </a:spcAft>
                      </a:pPr>
                      <a:r>
                        <a:rPr lang="fr-FR" sz="1600" b="1" dirty="0">
                          <a:effectLst/>
                        </a:rPr>
                        <a:t>Introduction - Mise en contexte de la stratégie de coopération régionale </a:t>
                      </a:r>
                      <a:endParaRPr lang="fr-RE" sz="1600" b="1" dirty="0">
                        <a:effectLst/>
                      </a:endParaRPr>
                    </a:p>
                    <a:p>
                      <a:pPr marL="342900" lvl="0" indent="-342900">
                        <a:lnSpc>
                          <a:spcPct val="100000"/>
                        </a:lnSpc>
                        <a:spcBef>
                          <a:spcPts val="0"/>
                        </a:spcBef>
                        <a:spcAft>
                          <a:spcPts val="0"/>
                        </a:spcAft>
                        <a:buFont typeface="Symbol" panose="05050102010706020507" pitchFamily="18" charset="2"/>
                        <a:buChar char=""/>
                      </a:pPr>
                      <a:r>
                        <a:rPr lang="fr-FR" sz="1600" dirty="0">
                          <a:solidFill>
                            <a:schemeClr val="tx1"/>
                          </a:solidFill>
                          <a:effectLst/>
                        </a:rPr>
                        <a:t>Mot d’accueil – Marc Maminiaina, Chargé de mission, COI</a:t>
                      </a:r>
                    </a:p>
                    <a:p>
                      <a:pPr marL="342900" lvl="0" indent="-342900">
                        <a:lnSpc>
                          <a:spcPct val="100000"/>
                        </a:lnSpc>
                        <a:spcBef>
                          <a:spcPts val="0"/>
                        </a:spcBef>
                        <a:spcAft>
                          <a:spcPts val="0"/>
                        </a:spcAft>
                        <a:buFont typeface="Symbol" panose="05050102010706020507" pitchFamily="18" charset="2"/>
                        <a:buChar char=""/>
                      </a:pPr>
                      <a:r>
                        <a:rPr lang="fr-FR" sz="1600" dirty="0">
                          <a:effectLst/>
                        </a:rPr>
                        <a:t>Résultats et acquis, actions passées programme COI Energie 2014-2019</a:t>
                      </a:r>
                      <a:endParaRPr lang="fr-RE" sz="1600" dirty="0">
                        <a:effectLst/>
                      </a:endParaRPr>
                    </a:p>
                    <a:p>
                      <a:pPr marL="342900" lvl="0" indent="-342900">
                        <a:lnSpc>
                          <a:spcPct val="100000"/>
                        </a:lnSpc>
                        <a:spcBef>
                          <a:spcPts val="0"/>
                        </a:spcBef>
                        <a:spcAft>
                          <a:spcPts val="0"/>
                        </a:spcAft>
                        <a:buFont typeface="Symbol" panose="05050102010706020507" pitchFamily="18" charset="2"/>
                        <a:buChar char=""/>
                      </a:pPr>
                      <a:r>
                        <a:rPr lang="fr-FR" sz="1600" dirty="0">
                          <a:effectLst/>
                        </a:rPr>
                        <a:t>L’observatoire régional de l’énergie COI</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extLst>
                  <a:ext uri="{0D108BD9-81ED-4DB2-BD59-A6C34878D82A}">
                    <a16:rowId xmlns:a16="http://schemas.microsoft.com/office/drawing/2014/main" val="1097376129"/>
                  </a:ext>
                </a:extLst>
              </a:tr>
              <a:tr h="252321">
                <a:tc>
                  <a:txBody>
                    <a:bodyPr/>
                    <a:lstStyle/>
                    <a:p>
                      <a:pPr>
                        <a:lnSpc>
                          <a:spcPct val="100000"/>
                        </a:lnSpc>
                        <a:spcBef>
                          <a:spcPts val="600"/>
                        </a:spcBef>
                        <a:spcAft>
                          <a:spcPts val="600"/>
                        </a:spcAft>
                      </a:pPr>
                      <a:r>
                        <a:rPr lang="fr-FR" sz="1600" dirty="0">
                          <a:effectLst/>
                        </a:rPr>
                        <a:t>9h45 – 10h00</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tc>
                  <a:txBody>
                    <a:bodyPr/>
                    <a:lstStyle/>
                    <a:p>
                      <a:pPr>
                        <a:lnSpc>
                          <a:spcPct val="100000"/>
                        </a:lnSpc>
                        <a:spcBef>
                          <a:spcPts val="600"/>
                        </a:spcBef>
                        <a:spcAft>
                          <a:spcPts val="600"/>
                        </a:spcAft>
                      </a:pPr>
                      <a:r>
                        <a:rPr lang="fr-FR" sz="1600" dirty="0">
                          <a:effectLst/>
                        </a:rPr>
                        <a:t>Pause-café</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extLst>
                  <a:ext uri="{0D108BD9-81ED-4DB2-BD59-A6C34878D82A}">
                    <a16:rowId xmlns:a16="http://schemas.microsoft.com/office/drawing/2014/main" val="3344348395"/>
                  </a:ext>
                </a:extLst>
              </a:tr>
              <a:tr h="1499425">
                <a:tc>
                  <a:txBody>
                    <a:bodyPr/>
                    <a:lstStyle/>
                    <a:p>
                      <a:pPr>
                        <a:lnSpc>
                          <a:spcPct val="100000"/>
                        </a:lnSpc>
                        <a:spcBef>
                          <a:spcPts val="600"/>
                        </a:spcBef>
                        <a:spcAft>
                          <a:spcPts val="600"/>
                        </a:spcAft>
                      </a:pPr>
                      <a:r>
                        <a:rPr lang="fr-FR" sz="1600" dirty="0">
                          <a:effectLst/>
                        </a:rPr>
                        <a:t>10h00 – 12h00</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tc>
                  <a:txBody>
                    <a:bodyPr/>
                    <a:lstStyle/>
                    <a:p>
                      <a:pPr algn="l" defTabSz="914400" rtl="0" eaLnBrk="1" latinLnBrk="0" hangingPunct="1">
                        <a:lnSpc>
                          <a:spcPct val="100000"/>
                        </a:lnSpc>
                        <a:spcBef>
                          <a:spcPts val="0"/>
                        </a:spcBef>
                        <a:spcAft>
                          <a:spcPts val="0"/>
                        </a:spcAft>
                      </a:pPr>
                      <a:r>
                        <a:rPr lang="fr-FR" sz="1600" b="1" kern="1200" dirty="0">
                          <a:solidFill>
                            <a:schemeClr val="dk1"/>
                          </a:solidFill>
                          <a:effectLst/>
                          <a:latin typeface="+mn-lt"/>
                          <a:ea typeface="+mn-ea"/>
                          <a:cs typeface="+mn-cs"/>
                        </a:rPr>
                        <a:t>Session 1 :  La filière solaire : cadrage, exemple, discussion sur l’approche stratégique et les premiers actions 2020-2023-2025 pour quels résultats</a:t>
                      </a:r>
                      <a:endParaRPr lang="fr-RE" sz="1600" b="1" kern="1200" dirty="0">
                        <a:solidFill>
                          <a:schemeClr val="dk1"/>
                        </a:solidFill>
                        <a:effectLst/>
                        <a:latin typeface="+mn-lt"/>
                        <a:ea typeface="+mn-ea"/>
                        <a:cs typeface="+mn-cs"/>
                      </a:endParaRPr>
                    </a:p>
                    <a:p>
                      <a:pPr marL="342900" lvl="0" indent="-342900" algn="l" defTabSz="914400" rtl="0" eaLnBrk="1" latinLnBrk="0" hangingPunct="1">
                        <a:lnSpc>
                          <a:spcPct val="100000"/>
                        </a:lnSpc>
                        <a:spcBef>
                          <a:spcPts val="0"/>
                        </a:spcBef>
                        <a:spcAft>
                          <a:spcPts val="0"/>
                        </a:spcAft>
                        <a:buFont typeface="Symbol" panose="05050102010706020507" pitchFamily="18" charset="2"/>
                        <a:buChar char=""/>
                      </a:pPr>
                      <a:r>
                        <a:rPr lang="fr-FR" sz="1600" b="0" kern="1200" dirty="0">
                          <a:solidFill>
                            <a:schemeClr val="dk1"/>
                          </a:solidFill>
                          <a:effectLst/>
                          <a:latin typeface="+mn-lt"/>
                          <a:ea typeface="+mn-ea"/>
                          <a:cs typeface="+mn-cs"/>
                        </a:rPr>
                        <a:t>Mise en perspective de la filière solaire, potentiel de développement à grande échelle</a:t>
                      </a:r>
                      <a:endParaRPr lang="fr-RE" sz="1600" b="0" kern="1200" dirty="0">
                        <a:solidFill>
                          <a:schemeClr val="dk1"/>
                        </a:solidFill>
                        <a:effectLst/>
                        <a:latin typeface="+mn-lt"/>
                        <a:ea typeface="+mn-ea"/>
                        <a:cs typeface="+mn-cs"/>
                      </a:endParaRPr>
                    </a:p>
                    <a:p>
                      <a:pPr marL="342900" lvl="0" indent="-342900" algn="l" defTabSz="914400" rtl="0" eaLnBrk="1" latinLnBrk="0" hangingPunct="1">
                        <a:lnSpc>
                          <a:spcPct val="100000"/>
                        </a:lnSpc>
                        <a:spcBef>
                          <a:spcPts val="0"/>
                        </a:spcBef>
                        <a:spcAft>
                          <a:spcPts val="0"/>
                        </a:spcAft>
                        <a:buFont typeface="Symbol" panose="05050102010706020507" pitchFamily="18" charset="2"/>
                        <a:buChar char=""/>
                      </a:pPr>
                      <a:r>
                        <a:rPr lang="fr-FR" sz="1600" b="0" kern="1200" dirty="0">
                          <a:solidFill>
                            <a:schemeClr val="dk1"/>
                          </a:solidFill>
                          <a:effectLst/>
                          <a:latin typeface="+mn-lt"/>
                          <a:ea typeface="+mn-ea"/>
                          <a:cs typeface="+mn-cs"/>
                        </a:rPr>
                        <a:t>Quelques exemples de projets en cours de développement sur lesquels s’appuyer pour amplifier et conduire les premiers pas du programme futur</a:t>
                      </a:r>
                      <a:endParaRPr lang="fr-RE" sz="1600" b="0" kern="1200" dirty="0">
                        <a:solidFill>
                          <a:schemeClr val="dk1"/>
                        </a:solidFill>
                        <a:effectLst/>
                        <a:latin typeface="+mn-lt"/>
                        <a:ea typeface="+mn-ea"/>
                        <a:cs typeface="+mn-cs"/>
                      </a:endParaRPr>
                    </a:p>
                  </a:txBody>
                  <a:tcPr marL="62100" marR="62100" marT="0" marB="0"/>
                </a:tc>
                <a:extLst>
                  <a:ext uri="{0D108BD9-81ED-4DB2-BD59-A6C34878D82A}">
                    <a16:rowId xmlns:a16="http://schemas.microsoft.com/office/drawing/2014/main" val="3444769166"/>
                  </a:ext>
                </a:extLst>
              </a:tr>
              <a:tr h="372770">
                <a:tc>
                  <a:txBody>
                    <a:bodyPr/>
                    <a:lstStyle/>
                    <a:p>
                      <a:pPr>
                        <a:lnSpc>
                          <a:spcPct val="100000"/>
                        </a:lnSpc>
                        <a:spcBef>
                          <a:spcPts val="600"/>
                        </a:spcBef>
                        <a:spcAft>
                          <a:spcPts val="600"/>
                        </a:spcAft>
                      </a:pPr>
                      <a:r>
                        <a:rPr lang="fr-FR" sz="1600" dirty="0">
                          <a:effectLst/>
                        </a:rPr>
                        <a:t>12h00 – 13h30</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tc>
                  <a:txBody>
                    <a:bodyPr/>
                    <a:lstStyle/>
                    <a:p>
                      <a:pPr>
                        <a:lnSpc>
                          <a:spcPct val="100000"/>
                        </a:lnSpc>
                        <a:spcBef>
                          <a:spcPts val="600"/>
                        </a:spcBef>
                        <a:spcAft>
                          <a:spcPts val="600"/>
                        </a:spcAft>
                      </a:pPr>
                      <a:r>
                        <a:rPr lang="fr-FR" sz="1600" dirty="0">
                          <a:effectLst/>
                        </a:rPr>
                        <a:t>Repas</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extLst>
                  <a:ext uri="{0D108BD9-81ED-4DB2-BD59-A6C34878D82A}">
                    <a16:rowId xmlns:a16="http://schemas.microsoft.com/office/drawing/2014/main" val="4134140532"/>
                  </a:ext>
                </a:extLst>
              </a:tr>
              <a:tr h="1737772">
                <a:tc>
                  <a:txBody>
                    <a:bodyPr/>
                    <a:lstStyle/>
                    <a:p>
                      <a:pPr>
                        <a:lnSpc>
                          <a:spcPct val="100000"/>
                        </a:lnSpc>
                        <a:spcBef>
                          <a:spcPts val="600"/>
                        </a:spcBef>
                        <a:spcAft>
                          <a:spcPts val="600"/>
                        </a:spcAft>
                      </a:pPr>
                      <a:r>
                        <a:rPr lang="fr-FR" sz="1600" dirty="0">
                          <a:effectLst/>
                        </a:rPr>
                        <a:t>13h45 – 15h45</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tc>
                  <a:txBody>
                    <a:bodyPr/>
                    <a:lstStyle/>
                    <a:p>
                      <a:pPr algn="l" defTabSz="914400" rtl="0" eaLnBrk="1" latinLnBrk="0" hangingPunct="1">
                        <a:lnSpc>
                          <a:spcPct val="100000"/>
                        </a:lnSpc>
                        <a:spcBef>
                          <a:spcPts val="0"/>
                        </a:spcBef>
                        <a:spcAft>
                          <a:spcPts val="0"/>
                        </a:spcAft>
                      </a:pPr>
                      <a:r>
                        <a:rPr lang="fr-FR" sz="1600" b="1" kern="1200" dirty="0">
                          <a:solidFill>
                            <a:schemeClr val="dk1"/>
                          </a:solidFill>
                          <a:effectLst/>
                          <a:latin typeface="+mn-lt"/>
                          <a:ea typeface="+mn-ea"/>
                          <a:cs typeface="+mn-cs"/>
                        </a:rPr>
                        <a:t>Session 2 : L’Efficacité énergétique, cadrage, exemple, discussion sur l’approche stratégique et les premiers actions 2020-2023-2025 pour quels résultats </a:t>
                      </a:r>
                      <a:endParaRPr lang="fr-RE" sz="1600" b="1" kern="1200" dirty="0">
                        <a:solidFill>
                          <a:schemeClr val="dk1"/>
                        </a:solidFill>
                        <a:effectLst/>
                        <a:latin typeface="+mn-lt"/>
                        <a:ea typeface="+mn-ea"/>
                        <a:cs typeface="+mn-cs"/>
                      </a:endParaRPr>
                    </a:p>
                    <a:p>
                      <a:pPr marL="342900" lvl="0" indent="-342900" algn="l" defTabSz="914400" rtl="0" eaLnBrk="1" latinLnBrk="0" hangingPunct="1">
                        <a:lnSpc>
                          <a:spcPct val="100000"/>
                        </a:lnSpc>
                        <a:spcBef>
                          <a:spcPts val="0"/>
                        </a:spcBef>
                        <a:spcAft>
                          <a:spcPts val="0"/>
                        </a:spcAft>
                        <a:buFont typeface="Symbol" panose="05050102010706020507" pitchFamily="18" charset="2"/>
                        <a:buChar char=""/>
                      </a:pPr>
                      <a:r>
                        <a:rPr lang="fr-FR" sz="1600" b="0" kern="1200" dirty="0">
                          <a:solidFill>
                            <a:schemeClr val="dk1"/>
                          </a:solidFill>
                          <a:effectLst/>
                          <a:latin typeface="+mn-lt"/>
                          <a:ea typeface="+mn-ea"/>
                          <a:cs typeface="+mn-cs"/>
                        </a:rPr>
                        <a:t>Données d’observatoire régional de l’énergie COI pour l’EE, le PREE, cartographie du potentiel d’efficacité énergétique des grands consommateurs conduit dans le programme COI 2014-2019,</a:t>
                      </a:r>
                      <a:endParaRPr lang="fr-RE" sz="1600" b="0" kern="1200" dirty="0">
                        <a:solidFill>
                          <a:schemeClr val="dk1"/>
                        </a:solidFill>
                        <a:effectLst/>
                        <a:latin typeface="+mn-lt"/>
                        <a:ea typeface="+mn-ea"/>
                        <a:cs typeface="+mn-cs"/>
                      </a:endParaRPr>
                    </a:p>
                    <a:p>
                      <a:pPr marL="342900" lvl="0" indent="-342900" algn="l" defTabSz="914400" rtl="0" eaLnBrk="1" latinLnBrk="0" hangingPunct="1">
                        <a:lnSpc>
                          <a:spcPct val="100000"/>
                        </a:lnSpc>
                        <a:spcBef>
                          <a:spcPts val="0"/>
                        </a:spcBef>
                        <a:spcAft>
                          <a:spcPts val="0"/>
                        </a:spcAft>
                        <a:buFont typeface="Symbol" panose="05050102010706020507" pitchFamily="18" charset="2"/>
                        <a:buChar char=""/>
                      </a:pPr>
                      <a:r>
                        <a:rPr lang="fr-FR" sz="1600" b="0" kern="1200" dirty="0">
                          <a:solidFill>
                            <a:schemeClr val="dk1"/>
                          </a:solidFill>
                          <a:effectLst/>
                          <a:latin typeface="+mn-lt"/>
                          <a:ea typeface="+mn-ea"/>
                          <a:cs typeface="+mn-cs"/>
                        </a:rPr>
                        <a:t>Quelques exemples de projets en cours de développement sur lesquels s’appuyer pour amplifier et conduire les premiers pas du programme futur</a:t>
                      </a:r>
                      <a:endParaRPr lang="fr-RE" sz="1600" b="0" kern="1200" dirty="0">
                        <a:solidFill>
                          <a:schemeClr val="dk1"/>
                        </a:solidFill>
                        <a:effectLst/>
                        <a:latin typeface="+mn-lt"/>
                        <a:ea typeface="+mn-ea"/>
                        <a:cs typeface="+mn-cs"/>
                      </a:endParaRPr>
                    </a:p>
                  </a:txBody>
                  <a:tcPr marL="62100" marR="62100" marT="0" marB="0"/>
                </a:tc>
                <a:extLst>
                  <a:ext uri="{0D108BD9-81ED-4DB2-BD59-A6C34878D82A}">
                    <a16:rowId xmlns:a16="http://schemas.microsoft.com/office/drawing/2014/main" val="4113524196"/>
                  </a:ext>
                </a:extLst>
              </a:tr>
              <a:tr h="372770">
                <a:tc>
                  <a:txBody>
                    <a:bodyPr/>
                    <a:lstStyle/>
                    <a:p>
                      <a:pPr>
                        <a:lnSpc>
                          <a:spcPct val="100000"/>
                        </a:lnSpc>
                        <a:spcBef>
                          <a:spcPts val="600"/>
                        </a:spcBef>
                        <a:spcAft>
                          <a:spcPts val="600"/>
                        </a:spcAft>
                      </a:pPr>
                      <a:r>
                        <a:rPr lang="fr-FR" sz="1600" dirty="0">
                          <a:effectLst/>
                        </a:rPr>
                        <a:t>15h45 – 16h00</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tc>
                  <a:txBody>
                    <a:bodyPr/>
                    <a:lstStyle/>
                    <a:p>
                      <a:pPr>
                        <a:lnSpc>
                          <a:spcPct val="100000"/>
                        </a:lnSpc>
                        <a:spcBef>
                          <a:spcPts val="600"/>
                        </a:spcBef>
                        <a:spcAft>
                          <a:spcPts val="600"/>
                        </a:spcAft>
                      </a:pPr>
                      <a:r>
                        <a:rPr lang="fr-FR" sz="1600" dirty="0">
                          <a:effectLst/>
                        </a:rPr>
                        <a:t>Conclusions et fin</a:t>
                      </a:r>
                      <a:endParaRPr lang="fr-R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00" marR="62100" marT="0" marB="0"/>
                </a:tc>
                <a:extLst>
                  <a:ext uri="{0D108BD9-81ED-4DB2-BD59-A6C34878D82A}">
                    <a16:rowId xmlns:a16="http://schemas.microsoft.com/office/drawing/2014/main" val="4034479261"/>
                  </a:ext>
                </a:extLst>
              </a:tr>
            </a:tbl>
          </a:graphicData>
        </a:graphic>
      </p:graphicFrame>
      <p:sp>
        <p:nvSpPr>
          <p:cNvPr id="7" name="Titre 1">
            <a:extLst>
              <a:ext uri="{FF2B5EF4-FFF2-40B4-BE49-F238E27FC236}">
                <a16:creationId xmlns:a16="http://schemas.microsoft.com/office/drawing/2014/main" id="{8CAA762F-CDD0-4416-BA1C-4743A16CDD03}"/>
              </a:ext>
            </a:extLst>
          </p:cNvPr>
          <p:cNvSpPr>
            <a:spLocks noGrp="1"/>
          </p:cNvSpPr>
          <p:nvPr>
            <p:ph type="title"/>
          </p:nvPr>
        </p:nvSpPr>
        <p:spPr>
          <a:xfrm>
            <a:off x="838200" y="365126"/>
            <a:ext cx="10515600" cy="665022"/>
          </a:xfrm>
        </p:spPr>
        <p:txBody>
          <a:bodyPr>
            <a:noAutofit/>
          </a:bodyPr>
          <a:lstStyle/>
          <a:p>
            <a:r>
              <a:rPr lang="fr-FR" sz="3200" b="1" dirty="0"/>
              <a:t>Déroulé de la journée</a:t>
            </a:r>
            <a:endParaRPr lang="fr-RE" sz="3200" b="1" dirty="0"/>
          </a:p>
        </p:txBody>
      </p:sp>
    </p:spTree>
    <p:extLst>
      <p:ext uri="{BB962C8B-B14F-4D97-AF65-F5344CB8AC3E}">
        <p14:creationId xmlns:p14="http://schemas.microsoft.com/office/powerpoint/2010/main" val="123224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9FFF9-0B6A-402D-B124-2FCBBC71581A}"/>
              </a:ext>
            </a:extLst>
          </p:cNvPr>
          <p:cNvSpPr>
            <a:spLocks noGrp="1"/>
          </p:cNvSpPr>
          <p:nvPr>
            <p:ph type="title"/>
          </p:nvPr>
        </p:nvSpPr>
        <p:spPr>
          <a:xfrm>
            <a:off x="838200" y="365125"/>
            <a:ext cx="10515600" cy="1325563"/>
          </a:xfrm>
        </p:spPr>
        <p:txBody>
          <a:bodyPr>
            <a:noAutofit/>
          </a:bodyPr>
          <a:lstStyle/>
          <a:p>
            <a:r>
              <a:rPr lang="fr-FR" sz="3200" b="1" u="sng" dirty="0"/>
              <a:t>Préparer ensemble un programme de coopération solidaire pour la transition énergétique 2020-2030 des Iles de la COI</a:t>
            </a:r>
            <a:endParaRPr lang="fr-RE" sz="3200" b="1" u="sng" dirty="0"/>
          </a:p>
        </p:txBody>
      </p:sp>
      <p:sp>
        <p:nvSpPr>
          <p:cNvPr id="3" name="Espace réservé du contenu 2">
            <a:extLst>
              <a:ext uri="{FF2B5EF4-FFF2-40B4-BE49-F238E27FC236}">
                <a16:creationId xmlns:a16="http://schemas.microsoft.com/office/drawing/2014/main" id="{935BD055-C6AE-4909-8819-4E8072524BC6}"/>
              </a:ext>
            </a:extLst>
          </p:cNvPr>
          <p:cNvSpPr>
            <a:spLocks noGrp="1"/>
          </p:cNvSpPr>
          <p:nvPr>
            <p:ph idx="1"/>
          </p:nvPr>
        </p:nvSpPr>
        <p:spPr>
          <a:xfrm>
            <a:off x="838200" y="1825625"/>
            <a:ext cx="10515600" cy="4351338"/>
          </a:xfrm>
        </p:spPr>
        <p:txBody>
          <a:bodyPr/>
          <a:lstStyle/>
          <a:p>
            <a:r>
              <a:rPr lang="fr-FR" dirty="0"/>
              <a:t>Les fondations posées au travers des actions passées du programme COI Energie 2014-2019 – </a:t>
            </a:r>
            <a:r>
              <a:rPr lang="fr-FR" dirty="0">
                <a:solidFill>
                  <a:srgbClr val="C00000"/>
                </a:solidFill>
              </a:rPr>
              <a:t>José Mestre</a:t>
            </a:r>
          </a:p>
          <a:p>
            <a:r>
              <a:rPr lang="fr-FR" dirty="0"/>
              <a:t>La genèse du réseau RET OI : une communauté d’acteurs de la transition énergétique de nos iles pour agir en coopération dans le domaine de la  transition énergétique – </a:t>
            </a:r>
            <a:r>
              <a:rPr lang="fr-FR" dirty="0">
                <a:solidFill>
                  <a:srgbClr val="C00000"/>
                </a:solidFill>
              </a:rPr>
              <a:t>Alain Doulet</a:t>
            </a:r>
          </a:p>
          <a:p>
            <a:r>
              <a:rPr lang="fr-FR" dirty="0"/>
              <a:t>Le projet de programme d’actions à venir :  les axes stratégiques prioritaires identifiés à travailler en coopération régionale pour la transition énergétique des iles, la vue par pays et les premiers pas envisagés . </a:t>
            </a:r>
            <a:r>
              <a:rPr lang="fr-FR" dirty="0">
                <a:solidFill>
                  <a:srgbClr val="C00000"/>
                </a:solidFill>
              </a:rPr>
              <a:t>Christophe RAT</a:t>
            </a:r>
          </a:p>
          <a:p>
            <a:pPr marL="0" indent="0">
              <a:buNone/>
            </a:pPr>
            <a:r>
              <a:rPr lang="fr-FR" sz="1800" i="1" dirty="0">
                <a:solidFill>
                  <a:srgbClr val="C00000"/>
                </a:solidFill>
              </a:rPr>
              <a:t>15 minutes d’exposé</a:t>
            </a:r>
          </a:p>
          <a:p>
            <a:endParaRPr lang="fr-FR" dirty="0"/>
          </a:p>
        </p:txBody>
      </p:sp>
    </p:spTree>
    <p:extLst>
      <p:ext uri="{BB962C8B-B14F-4D97-AF65-F5344CB8AC3E}">
        <p14:creationId xmlns:p14="http://schemas.microsoft.com/office/powerpoint/2010/main" val="283424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002B0-A1BE-4E1F-9BC4-8E6218B1D0BD}"/>
              </a:ext>
            </a:extLst>
          </p:cNvPr>
          <p:cNvSpPr>
            <a:spLocks noGrp="1"/>
          </p:cNvSpPr>
          <p:nvPr>
            <p:ph type="ctrTitle"/>
          </p:nvPr>
        </p:nvSpPr>
        <p:spPr>
          <a:xfrm>
            <a:off x="1524000" y="1122363"/>
            <a:ext cx="9144000" cy="5410322"/>
          </a:xfrm>
        </p:spPr>
        <p:txBody>
          <a:bodyPr>
            <a:normAutofit/>
          </a:bodyPr>
          <a:lstStyle/>
          <a:p>
            <a:r>
              <a:rPr lang="fr-FR" b="1" dirty="0"/>
              <a:t>L’Efficacité énergétique</a:t>
            </a:r>
            <a:r>
              <a:rPr lang="fr-FR" dirty="0"/>
              <a:t>, cadrage, exemple, discussion sur l’approche stratégique et les premiers actions 2020-2023-2025</a:t>
            </a:r>
            <a:r>
              <a:rPr lang="fr-RE" b="1" dirty="0"/>
              <a:t/>
            </a:r>
            <a:br>
              <a:rPr lang="fr-RE" b="1" dirty="0"/>
            </a:br>
            <a:endParaRPr lang="fr-FR" sz="7200" b="1" dirty="0"/>
          </a:p>
        </p:txBody>
      </p:sp>
    </p:spTree>
    <p:extLst>
      <p:ext uri="{BB962C8B-B14F-4D97-AF65-F5344CB8AC3E}">
        <p14:creationId xmlns:p14="http://schemas.microsoft.com/office/powerpoint/2010/main" val="328593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84D4B-65CA-43D4-A845-D71090C81313}"/>
              </a:ext>
            </a:extLst>
          </p:cNvPr>
          <p:cNvSpPr>
            <a:spLocks noGrp="1"/>
          </p:cNvSpPr>
          <p:nvPr>
            <p:ph type="title"/>
          </p:nvPr>
        </p:nvSpPr>
        <p:spPr>
          <a:xfrm>
            <a:off x="838200" y="296897"/>
            <a:ext cx="10363200" cy="2290152"/>
          </a:xfrm>
        </p:spPr>
        <p:txBody>
          <a:bodyPr>
            <a:normAutofit/>
          </a:bodyPr>
          <a:lstStyle/>
          <a:p>
            <a:r>
              <a:rPr lang="fr-FR" b="1" u="sng" dirty="0"/>
              <a:t>Les données d’observatoire régional de l’énergie COI pour l’EE</a:t>
            </a:r>
            <a:br>
              <a:rPr lang="fr-FR" b="1" u="sng" dirty="0"/>
            </a:br>
            <a:r>
              <a:rPr lang="fr-RE" sz="2000" dirty="0">
                <a:solidFill>
                  <a:srgbClr val="C00000"/>
                </a:solidFill>
              </a:rPr>
              <a:t>José Mestre 7 minutes d’exposé – 5 à 10 minutes discussion</a:t>
            </a:r>
            <a:endParaRPr lang="fr-RE" dirty="0"/>
          </a:p>
        </p:txBody>
      </p:sp>
      <p:sp>
        <p:nvSpPr>
          <p:cNvPr id="3" name="Espace réservé du contenu 2">
            <a:extLst>
              <a:ext uri="{FF2B5EF4-FFF2-40B4-BE49-F238E27FC236}">
                <a16:creationId xmlns:a16="http://schemas.microsoft.com/office/drawing/2014/main" id="{4656B6E7-59E3-4F00-A7F1-CB4D206B1F1E}"/>
              </a:ext>
            </a:extLst>
          </p:cNvPr>
          <p:cNvSpPr>
            <a:spLocks noGrp="1"/>
          </p:cNvSpPr>
          <p:nvPr>
            <p:ph idx="1"/>
          </p:nvPr>
        </p:nvSpPr>
        <p:spPr>
          <a:xfrm>
            <a:off x="838200" y="2587049"/>
            <a:ext cx="10515600" cy="3596054"/>
          </a:xfrm>
        </p:spPr>
        <p:txBody>
          <a:bodyPr>
            <a:normAutofit/>
          </a:bodyPr>
          <a:lstStyle/>
          <a:p>
            <a:r>
              <a:rPr lang="fr-FR" dirty="0"/>
              <a:t>Le gisement global d’efficacité énergétique mis en perspective et l’approche macro, l’observatoire régional de la COI, un outil de suivi </a:t>
            </a:r>
          </a:p>
          <a:p>
            <a:r>
              <a:rPr lang="fr-FR" dirty="0"/>
              <a:t>la Coopération COI &amp; BM  sur le programme Régional d’Efficacité Energétique (PREE) sous le Programme COI-ENERGIES : rappel et questionnement</a:t>
            </a:r>
          </a:p>
          <a:p>
            <a:r>
              <a:rPr lang="fr-FR" dirty="0"/>
              <a:t>Le PREE, cartographie du potentiel d’efficacité énergétique des grands consommateurs conduit dans le programme COI 2014-2019 </a:t>
            </a:r>
          </a:p>
          <a:p>
            <a:r>
              <a:rPr lang="fr-FR" dirty="0"/>
              <a:t>Comment poursuivre et amplifier sur les différents segments ?</a:t>
            </a:r>
          </a:p>
          <a:p>
            <a:endParaRPr lang="fr-RE" dirty="0"/>
          </a:p>
        </p:txBody>
      </p:sp>
    </p:spTree>
    <p:extLst>
      <p:ext uri="{BB962C8B-B14F-4D97-AF65-F5344CB8AC3E}">
        <p14:creationId xmlns:p14="http://schemas.microsoft.com/office/powerpoint/2010/main" val="22828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D25B8-9014-4B23-AD50-D1FBCECD3DDB}"/>
              </a:ext>
            </a:extLst>
          </p:cNvPr>
          <p:cNvSpPr>
            <a:spLocks noGrp="1"/>
          </p:cNvSpPr>
          <p:nvPr>
            <p:ph type="title"/>
          </p:nvPr>
        </p:nvSpPr>
        <p:spPr/>
        <p:txBody>
          <a:bodyPr/>
          <a:lstStyle/>
          <a:p>
            <a:r>
              <a:rPr lang="fr-RE" dirty="0"/>
              <a:t>Le PREE, retour d’expérience</a:t>
            </a:r>
          </a:p>
        </p:txBody>
      </p:sp>
      <p:sp>
        <p:nvSpPr>
          <p:cNvPr id="3" name="Espace réservé du contenu 2">
            <a:extLst>
              <a:ext uri="{FF2B5EF4-FFF2-40B4-BE49-F238E27FC236}">
                <a16:creationId xmlns:a16="http://schemas.microsoft.com/office/drawing/2014/main" id="{A1A8CEEA-120D-4035-A75F-3583754AECF4}"/>
              </a:ext>
            </a:extLst>
          </p:cNvPr>
          <p:cNvSpPr>
            <a:spLocks noGrp="1"/>
          </p:cNvSpPr>
          <p:nvPr>
            <p:ph idx="1"/>
          </p:nvPr>
        </p:nvSpPr>
        <p:spPr/>
        <p:txBody>
          <a:bodyPr>
            <a:normAutofit fontScale="70000" lnSpcReduction="20000"/>
          </a:bodyPr>
          <a:lstStyle/>
          <a:p>
            <a:r>
              <a:rPr lang="fr-RE" sz="2000" dirty="0"/>
              <a:t>Convention COI – BUSINEESS Mauritius, aout 2017</a:t>
            </a:r>
          </a:p>
          <a:p>
            <a:r>
              <a:rPr lang="fr-RE" sz="2000" dirty="0"/>
              <a:t>Partage expérience, méthode process renforcement du réseau, Public </a:t>
            </a:r>
            <a:r>
              <a:rPr lang="fr-RE" sz="2000" dirty="0" err="1"/>
              <a:t>Private</a:t>
            </a:r>
            <a:r>
              <a:rPr lang="fr-RE" sz="2000" dirty="0"/>
              <a:t> Meeting, PPM</a:t>
            </a:r>
          </a:p>
          <a:p>
            <a:r>
              <a:rPr lang="fr-RE" sz="2000" dirty="0"/>
              <a:t>Carto AFD 2016, Mada, première cartographie, Bruno Chrétien, EXENCI, identification de projet pilote sur chaque ile, and </a:t>
            </a:r>
            <a:r>
              <a:rPr lang="fr-RE" sz="2000" dirty="0" err="1"/>
              <a:t>what</a:t>
            </a:r>
            <a:r>
              <a:rPr lang="fr-RE" sz="2000" dirty="0"/>
              <a:t> </a:t>
            </a:r>
            <a:r>
              <a:rPr lang="fr-RE" sz="2000" dirty="0" err="1"/>
              <a:t>next</a:t>
            </a:r>
            <a:r>
              <a:rPr lang="fr-RE" sz="2000" dirty="0"/>
              <a:t> ?</a:t>
            </a:r>
          </a:p>
          <a:p>
            <a:r>
              <a:rPr lang="fr-RE" sz="2000" dirty="0"/>
              <a:t>Des données pour engager des discussions avec les décideurs</a:t>
            </a:r>
          </a:p>
          <a:p>
            <a:r>
              <a:rPr lang="fr-RE" sz="2000" dirty="0"/>
              <a:t>Approche </a:t>
            </a:r>
            <a:r>
              <a:rPr lang="fr-RE" sz="2000" dirty="0" err="1"/>
              <a:t>carto</a:t>
            </a:r>
            <a:r>
              <a:rPr lang="fr-RE" sz="2000" dirty="0"/>
              <a:t>, plan de travail, il y a un cheminement, audit poussé, éducation formation et communication, pédagogie, </a:t>
            </a:r>
          </a:p>
          <a:p>
            <a:r>
              <a:rPr lang="fr-RE" sz="2000" dirty="0"/>
              <a:t>Partage au travers de PPM, </a:t>
            </a:r>
            <a:r>
              <a:rPr lang="fr-RE" sz="2000" dirty="0" err="1"/>
              <a:t>commitment</a:t>
            </a:r>
            <a:r>
              <a:rPr lang="fr-RE" sz="2000" dirty="0"/>
              <a:t>, il y a d’autres thématiques qui pourraient être intégrées</a:t>
            </a:r>
          </a:p>
          <a:p>
            <a:r>
              <a:rPr lang="fr-RE" sz="2000" dirty="0"/>
              <a:t>PPM : les moteurs du secteur privé, les experts sont accompagnés, COPIL et PPM, identifier les intérêts, processus d’engagement avec des gains précis, </a:t>
            </a:r>
            <a:r>
              <a:rPr lang="fr-RE" sz="2000" dirty="0" err="1"/>
              <a:t>role</a:t>
            </a:r>
            <a:r>
              <a:rPr lang="fr-RE" sz="2000" dirty="0"/>
              <a:t> du PFM, autorités publiques, </a:t>
            </a:r>
            <a:r>
              <a:rPr lang="fr-RE" sz="2000" dirty="0" err="1"/>
              <a:t>driving</a:t>
            </a:r>
            <a:r>
              <a:rPr lang="fr-RE" sz="2000" dirty="0"/>
              <a:t> collectif et coanimation, c’est un acquis à disposition un PPM régional, un capital pour le futur, les bailleurs de fonds internationaux sont autours de la table, coanimation avec le ministère et le point focal contact COI</a:t>
            </a:r>
          </a:p>
          <a:p>
            <a:r>
              <a:rPr lang="fr-RE" sz="2000" dirty="0"/>
              <a:t>La confiance doit </a:t>
            </a:r>
            <a:r>
              <a:rPr lang="fr-RE" sz="2000" dirty="0" err="1"/>
              <a:t>etre</a:t>
            </a:r>
            <a:r>
              <a:rPr lang="fr-RE" sz="2000" dirty="0"/>
              <a:t> construite sur la base de projet pilote qui donne des résultats, </a:t>
            </a:r>
          </a:p>
          <a:p>
            <a:r>
              <a:rPr lang="fr-RE" sz="2000" dirty="0"/>
              <a:t> IL </a:t>
            </a:r>
            <a:r>
              <a:rPr lang="fr-RE" sz="2000" dirty="0" err="1"/>
              <a:t>ya</a:t>
            </a:r>
            <a:r>
              <a:rPr lang="fr-RE" sz="2000" dirty="0"/>
              <a:t> une cartographie, il y a des contours, construire les plans d’actions, construire un projet national d’efficacité énergétique, prospective d’un plan d’action pour une masse critique de projets à mettre en œuvre, </a:t>
            </a:r>
          </a:p>
          <a:p>
            <a:r>
              <a:rPr lang="fr-RE" sz="2000" dirty="0"/>
              <a:t>Ces gains établis, les quick </a:t>
            </a:r>
            <a:r>
              <a:rPr lang="fr-RE" sz="2000" dirty="0" err="1"/>
              <a:t>win</a:t>
            </a:r>
            <a:r>
              <a:rPr lang="fr-RE" sz="2000" dirty="0"/>
              <a:t>, les gains ou il faut investir, d’où la nécessité de continuer la cartographie investir optimiser, notion d’écosystème à entretenir, un programme pour et par pays, avec un plan d’action, créer une expérience réussie de quelques entreprise qui réussissent et qui sont exemplaires, </a:t>
            </a:r>
          </a:p>
          <a:p>
            <a:r>
              <a:rPr lang="fr-RE" sz="2000" dirty="0"/>
              <a:t>Les grands consommateurs, première cible, identification solutions, créer un écosystème, puis les petits consommateurs, puis cible domestique, etc..</a:t>
            </a:r>
          </a:p>
          <a:p>
            <a:r>
              <a:rPr lang="fr-RE" sz="2000" dirty="0"/>
              <a:t>Enjeux important pour les Comores et Madagascar,, c’est une entreprise locale, donc le message rayonne bien, effets </a:t>
            </a:r>
            <a:r>
              <a:rPr lang="fr-RE" sz="2000" dirty="0" err="1"/>
              <a:t>vertueyx</a:t>
            </a:r>
            <a:r>
              <a:rPr lang="fr-RE" sz="2000" dirty="0"/>
              <a:t> à plusieurs niveaux, </a:t>
            </a:r>
          </a:p>
          <a:p>
            <a:endParaRPr lang="fr-RE" sz="2000" dirty="0"/>
          </a:p>
          <a:p>
            <a:endParaRPr lang="fr-RE" sz="2000" dirty="0"/>
          </a:p>
          <a:p>
            <a:endParaRPr lang="fr-RE" sz="2000" dirty="0"/>
          </a:p>
        </p:txBody>
      </p:sp>
    </p:spTree>
    <p:extLst>
      <p:ext uri="{BB962C8B-B14F-4D97-AF65-F5344CB8AC3E}">
        <p14:creationId xmlns:p14="http://schemas.microsoft.com/office/powerpoint/2010/main" val="223734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A28BD-9EEE-4C01-82B0-6F83B989579D}"/>
              </a:ext>
            </a:extLst>
          </p:cNvPr>
          <p:cNvSpPr>
            <a:spLocks noGrp="1"/>
          </p:cNvSpPr>
          <p:nvPr>
            <p:ph type="title"/>
          </p:nvPr>
        </p:nvSpPr>
        <p:spPr/>
        <p:txBody>
          <a:bodyPr/>
          <a:lstStyle/>
          <a:p>
            <a:r>
              <a:rPr lang="fr-FR" dirty="0"/>
              <a:t>Le potentiel EE identifié par les cartographies</a:t>
            </a:r>
          </a:p>
        </p:txBody>
      </p:sp>
      <p:graphicFrame>
        <p:nvGraphicFramePr>
          <p:cNvPr id="4" name="Tableau 3">
            <a:extLst>
              <a:ext uri="{FF2B5EF4-FFF2-40B4-BE49-F238E27FC236}">
                <a16:creationId xmlns:a16="http://schemas.microsoft.com/office/drawing/2014/main" id="{3653CF57-7619-4592-91D4-95F2EA15D59A}"/>
              </a:ext>
            </a:extLst>
          </p:cNvPr>
          <p:cNvGraphicFramePr>
            <a:graphicFrameLocks noGrp="1"/>
          </p:cNvGraphicFramePr>
          <p:nvPr>
            <p:extLst>
              <p:ext uri="{D42A27DB-BD31-4B8C-83A1-F6EECF244321}">
                <p14:modId xmlns:p14="http://schemas.microsoft.com/office/powerpoint/2010/main" val="1172846927"/>
              </p:ext>
            </p:extLst>
          </p:nvPr>
        </p:nvGraphicFramePr>
        <p:xfrm>
          <a:off x="1888672" y="1488395"/>
          <a:ext cx="8219250" cy="4669876"/>
        </p:xfrm>
        <a:graphic>
          <a:graphicData uri="http://schemas.openxmlformats.org/drawingml/2006/table">
            <a:tbl>
              <a:tblPr firstRow="1" bandRow="1">
                <a:tableStyleId>{5C22544A-7EE6-4342-B048-85BDC9FD1C3A}</a:tableStyleId>
              </a:tblPr>
              <a:tblGrid>
                <a:gridCol w="1883724">
                  <a:extLst>
                    <a:ext uri="{9D8B030D-6E8A-4147-A177-3AD203B41FA5}">
                      <a16:colId xmlns:a16="http://schemas.microsoft.com/office/drawing/2014/main" val="4036116956"/>
                    </a:ext>
                  </a:extLst>
                </a:gridCol>
                <a:gridCol w="1575051">
                  <a:extLst>
                    <a:ext uri="{9D8B030D-6E8A-4147-A177-3AD203B41FA5}">
                      <a16:colId xmlns:a16="http://schemas.microsoft.com/office/drawing/2014/main" val="1702574834"/>
                    </a:ext>
                  </a:extLst>
                </a:gridCol>
                <a:gridCol w="1586825">
                  <a:extLst>
                    <a:ext uri="{9D8B030D-6E8A-4147-A177-3AD203B41FA5}">
                      <a16:colId xmlns:a16="http://schemas.microsoft.com/office/drawing/2014/main" val="2494474605"/>
                    </a:ext>
                  </a:extLst>
                </a:gridCol>
                <a:gridCol w="1586825">
                  <a:extLst>
                    <a:ext uri="{9D8B030D-6E8A-4147-A177-3AD203B41FA5}">
                      <a16:colId xmlns:a16="http://schemas.microsoft.com/office/drawing/2014/main" val="1228729415"/>
                    </a:ext>
                  </a:extLst>
                </a:gridCol>
                <a:gridCol w="1586825">
                  <a:extLst>
                    <a:ext uri="{9D8B030D-6E8A-4147-A177-3AD203B41FA5}">
                      <a16:colId xmlns:a16="http://schemas.microsoft.com/office/drawing/2014/main" val="3513649740"/>
                    </a:ext>
                  </a:extLst>
                </a:gridCol>
              </a:tblGrid>
              <a:tr h="785768">
                <a:tc>
                  <a:txBody>
                    <a:bodyPr/>
                    <a:lstStyle/>
                    <a:p>
                      <a:pPr algn="l"/>
                      <a:endParaRPr lang="fr-FR" sz="2000" dirty="0"/>
                    </a:p>
                  </a:txBody>
                  <a:tcPr/>
                </a:tc>
                <a:tc>
                  <a:txBody>
                    <a:bodyPr/>
                    <a:lstStyle/>
                    <a:p>
                      <a:pPr algn="ctr"/>
                      <a:r>
                        <a:rPr lang="fr-FR" sz="2000" dirty="0"/>
                        <a:t>Madagascar</a:t>
                      </a:r>
                    </a:p>
                  </a:txBody>
                  <a:tcPr/>
                </a:tc>
                <a:tc>
                  <a:txBody>
                    <a:bodyPr/>
                    <a:lstStyle/>
                    <a:p>
                      <a:pPr algn="ctr"/>
                      <a:r>
                        <a:rPr lang="fr-FR" sz="2000" dirty="0"/>
                        <a:t>Maurice</a:t>
                      </a:r>
                    </a:p>
                    <a:p>
                      <a:pPr algn="ctr"/>
                      <a:endParaRPr lang="fr-FR" sz="2000" dirty="0"/>
                    </a:p>
                  </a:txBody>
                  <a:tcPr/>
                </a:tc>
                <a:tc>
                  <a:txBody>
                    <a:bodyPr/>
                    <a:lstStyle/>
                    <a:p>
                      <a:pPr algn="ctr"/>
                      <a:r>
                        <a:rPr lang="fr-FR" sz="2000" dirty="0"/>
                        <a:t>Comores</a:t>
                      </a:r>
                    </a:p>
                  </a:txBody>
                  <a:tcPr/>
                </a:tc>
                <a:tc>
                  <a:txBody>
                    <a:bodyPr/>
                    <a:lstStyle/>
                    <a:p>
                      <a:pPr algn="ctr"/>
                      <a:r>
                        <a:rPr lang="fr-FR" sz="2000" dirty="0"/>
                        <a:t>Seychelles</a:t>
                      </a:r>
                    </a:p>
                  </a:txBody>
                  <a:tcPr/>
                </a:tc>
                <a:extLst>
                  <a:ext uri="{0D108BD9-81ED-4DB2-BD59-A6C34878D82A}">
                    <a16:rowId xmlns:a16="http://schemas.microsoft.com/office/drawing/2014/main" val="691339194"/>
                  </a:ext>
                </a:extLst>
              </a:tr>
              <a:tr h="638948">
                <a:tc>
                  <a:txBody>
                    <a:bodyPr/>
                    <a:lstStyle/>
                    <a:p>
                      <a:pPr algn="l"/>
                      <a:r>
                        <a:rPr lang="fr-FR" sz="2000" b="1" dirty="0"/>
                        <a:t>Taille des entreprises</a:t>
                      </a:r>
                    </a:p>
                  </a:txBody>
                  <a:tcPr/>
                </a:tc>
                <a:tc>
                  <a:txBody>
                    <a:bodyPr/>
                    <a:lstStyle/>
                    <a:p>
                      <a:pPr algn="ctr"/>
                      <a:r>
                        <a:rPr lang="fr-FR" sz="2000" dirty="0"/>
                        <a:t>Gros</a:t>
                      </a:r>
                    </a:p>
                  </a:txBody>
                  <a:tcPr anchor="ctr"/>
                </a:tc>
                <a:tc>
                  <a:txBody>
                    <a:bodyPr/>
                    <a:lstStyle/>
                    <a:p>
                      <a:pPr algn="ctr"/>
                      <a:r>
                        <a:rPr lang="fr-FR" sz="2000" dirty="0"/>
                        <a:t>PME</a:t>
                      </a:r>
                    </a:p>
                  </a:txBody>
                  <a:tcPr anchor="ctr"/>
                </a:tc>
                <a:tc>
                  <a:txBody>
                    <a:bodyPr/>
                    <a:lstStyle/>
                    <a:p>
                      <a:pPr algn="ctr"/>
                      <a:r>
                        <a:rPr lang="fr-FR" sz="2000" dirty="0"/>
                        <a:t>Gros</a:t>
                      </a:r>
                    </a:p>
                  </a:txBody>
                  <a:tcPr anchor="ctr"/>
                </a:tc>
                <a:tc>
                  <a:txBody>
                    <a:bodyPr/>
                    <a:lstStyle/>
                    <a:p>
                      <a:pPr algn="ctr"/>
                      <a:r>
                        <a:rPr lang="fr-FR" sz="2000" dirty="0"/>
                        <a:t>Gros</a:t>
                      </a:r>
                    </a:p>
                  </a:txBody>
                  <a:tcPr anchor="ctr"/>
                </a:tc>
                <a:extLst>
                  <a:ext uri="{0D108BD9-81ED-4DB2-BD59-A6C34878D82A}">
                    <a16:rowId xmlns:a16="http://schemas.microsoft.com/office/drawing/2014/main" val="2351178622"/>
                  </a:ext>
                </a:extLst>
              </a:tr>
              <a:tr h="631465">
                <a:tc>
                  <a:txBody>
                    <a:bodyPr/>
                    <a:lstStyle/>
                    <a:p>
                      <a:pPr algn="l"/>
                      <a:r>
                        <a:rPr lang="fr-FR" sz="2000" b="1" dirty="0"/>
                        <a:t>No. des entreprises</a:t>
                      </a:r>
                    </a:p>
                  </a:txBody>
                  <a:tcPr/>
                </a:tc>
                <a:tc>
                  <a:txBody>
                    <a:bodyPr/>
                    <a:lstStyle/>
                    <a:p>
                      <a:pPr algn="ctr"/>
                      <a:r>
                        <a:rPr lang="fr-FR" sz="2000" dirty="0"/>
                        <a:t>300</a:t>
                      </a:r>
                    </a:p>
                  </a:txBody>
                  <a:tcPr anchor="ctr"/>
                </a:tc>
                <a:tc>
                  <a:txBody>
                    <a:bodyPr/>
                    <a:lstStyle/>
                    <a:p>
                      <a:pPr algn="ctr"/>
                      <a:r>
                        <a:rPr lang="fr-FR" sz="2000" dirty="0"/>
                        <a:t>1400</a:t>
                      </a:r>
                    </a:p>
                  </a:txBody>
                  <a:tcPr anchor="ctr"/>
                </a:tc>
                <a:tc>
                  <a:txBody>
                    <a:bodyPr/>
                    <a:lstStyle/>
                    <a:p>
                      <a:pPr algn="ctr"/>
                      <a:r>
                        <a:rPr lang="fr-FR" sz="2000" dirty="0"/>
                        <a:t>73</a:t>
                      </a:r>
                    </a:p>
                  </a:txBody>
                  <a:tcPr anchor="ctr"/>
                </a:tc>
                <a:tc>
                  <a:txBody>
                    <a:bodyPr/>
                    <a:lstStyle/>
                    <a:p>
                      <a:pPr algn="ctr"/>
                      <a:r>
                        <a:rPr lang="fr-FR" sz="2000" dirty="0"/>
                        <a:t>110</a:t>
                      </a:r>
                    </a:p>
                  </a:txBody>
                  <a:tcPr anchor="ctr"/>
                </a:tc>
                <a:extLst>
                  <a:ext uri="{0D108BD9-81ED-4DB2-BD59-A6C34878D82A}">
                    <a16:rowId xmlns:a16="http://schemas.microsoft.com/office/drawing/2014/main" val="2496756773"/>
                  </a:ext>
                </a:extLst>
              </a:tr>
              <a:tr h="785768">
                <a:tc>
                  <a:txBody>
                    <a:bodyPr/>
                    <a:lstStyle/>
                    <a:p>
                      <a:pPr algn="l"/>
                      <a:r>
                        <a:rPr lang="fr-FR" sz="2000" b="1" dirty="0"/>
                        <a:t>Facture énergie cumulée</a:t>
                      </a:r>
                    </a:p>
                  </a:txBody>
                  <a:tcPr/>
                </a:tc>
                <a:tc>
                  <a:txBody>
                    <a:bodyPr/>
                    <a:lstStyle/>
                    <a:p>
                      <a:pPr algn="ctr"/>
                      <a:r>
                        <a:rPr lang="fr-FR" sz="2000" dirty="0"/>
                        <a:t>40 M€</a:t>
                      </a:r>
                    </a:p>
                  </a:txBody>
                  <a:tcPr anchor="ctr"/>
                </a:tc>
                <a:tc>
                  <a:txBody>
                    <a:bodyPr/>
                    <a:lstStyle/>
                    <a:p>
                      <a:pPr algn="ctr"/>
                      <a:r>
                        <a:rPr lang="fr-FR" sz="2000" dirty="0"/>
                        <a:t>14 M€</a:t>
                      </a:r>
                    </a:p>
                  </a:txBody>
                  <a:tcPr anchor="ctr"/>
                </a:tc>
                <a:tc>
                  <a:txBody>
                    <a:bodyPr/>
                    <a:lstStyle/>
                    <a:p>
                      <a:pPr algn="ctr"/>
                      <a:r>
                        <a:rPr lang="fr-FR" sz="2000" dirty="0"/>
                        <a:t>2,9 M€</a:t>
                      </a:r>
                    </a:p>
                  </a:txBody>
                  <a:tcPr anchor="ctr"/>
                </a:tc>
                <a:tc>
                  <a:txBody>
                    <a:bodyPr/>
                    <a:lstStyle/>
                    <a:p>
                      <a:pPr algn="ctr"/>
                      <a:r>
                        <a:rPr lang="fr-FR" sz="2000" dirty="0"/>
                        <a:t>65 M€</a:t>
                      </a:r>
                    </a:p>
                  </a:txBody>
                  <a:tcPr anchor="ctr"/>
                </a:tc>
                <a:extLst>
                  <a:ext uri="{0D108BD9-81ED-4DB2-BD59-A6C34878D82A}">
                    <a16:rowId xmlns:a16="http://schemas.microsoft.com/office/drawing/2014/main" val="3089441716"/>
                  </a:ext>
                </a:extLst>
              </a:tr>
              <a:tr h="455246">
                <a:tc>
                  <a:txBody>
                    <a:bodyPr/>
                    <a:lstStyle/>
                    <a:p>
                      <a:pPr algn="l"/>
                      <a:r>
                        <a:rPr lang="fr-FR" sz="2000" b="1" dirty="0"/>
                        <a:t>Potentiel</a:t>
                      </a:r>
                      <a:r>
                        <a:rPr lang="fr-FR" sz="2000" b="1" baseline="0" dirty="0"/>
                        <a:t> d’EE</a:t>
                      </a:r>
                      <a:endParaRPr lang="fr-FR" sz="2000" b="1" dirty="0"/>
                    </a:p>
                  </a:txBody>
                  <a:tcPr/>
                </a:tc>
                <a:tc>
                  <a:txBody>
                    <a:bodyPr/>
                    <a:lstStyle/>
                    <a:p>
                      <a:pPr algn="ctr"/>
                      <a:r>
                        <a:rPr lang="fr-FR" sz="2000" dirty="0"/>
                        <a:t>17%</a:t>
                      </a:r>
                    </a:p>
                  </a:txBody>
                  <a:tcPr anchor="ctr"/>
                </a:tc>
                <a:tc>
                  <a:txBody>
                    <a:bodyPr/>
                    <a:lstStyle/>
                    <a:p>
                      <a:pPr algn="ctr"/>
                      <a:r>
                        <a:rPr lang="fr-FR" sz="2000" dirty="0"/>
                        <a:t>14%</a:t>
                      </a:r>
                    </a:p>
                  </a:txBody>
                  <a:tcPr anchor="ctr"/>
                </a:tc>
                <a:tc>
                  <a:txBody>
                    <a:bodyPr/>
                    <a:lstStyle/>
                    <a:p>
                      <a:pPr algn="ctr"/>
                      <a:r>
                        <a:rPr lang="fr-FR" sz="2000" dirty="0"/>
                        <a:t>8%</a:t>
                      </a:r>
                    </a:p>
                  </a:txBody>
                  <a:tcPr anchor="ctr"/>
                </a:tc>
                <a:tc>
                  <a:txBody>
                    <a:bodyPr/>
                    <a:lstStyle/>
                    <a:p>
                      <a:pPr algn="ctr"/>
                      <a:r>
                        <a:rPr lang="fr-FR" sz="2000" dirty="0"/>
                        <a:t>10%</a:t>
                      </a:r>
                    </a:p>
                  </a:txBody>
                  <a:tcPr anchor="ctr"/>
                </a:tc>
                <a:extLst>
                  <a:ext uri="{0D108BD9-81ED-4DB2-BD59-A6C34878D82A}">
                    <a16:rowId xmlns:a16="http://schemas.microsoft.com/office/drawing/2014/main" val="104669977"/>
                  </a:ext>
                </a:extLst>
              </a:tr>
              <a:tr h="455246">
                <a:tc>
                  <a:txBody>
                    <a:bodyPr/>
                    <a:lstStyle/>
                    <a:p>
                      <a:pPr algn="l"/>
                      <a:r>
                        <a:rPr lang="fr-FR" sz="2000" b="1" dirty="0"/>
                        <a:t>Gains financiers</a:t>
                      </a:r>
                    </a:p>
                  </a:txBody>
                  <a:tcPr/>
                </a:tc>
                <a:tc>
                  <a:txBody>
                    <a:bodyPr/>
                    <a:lstStyle/>
                    <a:p>
                      <a:pPr algn="ctr"/>
                      <a:r>
                        <a:rPr lang="fr-FR" sz="2000" dirty="0"/>
                        <a:t>7 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2 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0,2 M€</a:t>
                      </a:r>
                    </a:p>
                  </a:txBody>
                  <a:tcPr anchor="ctr"/>
                </a:tc>
                <a:tc>
                  <a:txBody>
                    <a:bodyPr/>
                    <a:lstStyle/>
                    <a:p>
                      <a:pPr algn="ctr"/>
                      <a:r>
                        <a:rPr lang="fr-FR" sz="2000" dirty="0"/>
                        <a:t>6,5 M€</a:t>
                      </a:r>
                    </a:p>
                  </a:txBody>
                  <a:tcPr anchor="ctr"/>
                </a:tc>
                <a:extLst>
                  <a:ext uri="{0D108BD9-81ED-4DB2-BD59-A6C34878D82A}">
                    <a16:rowId xmlns:a16="http://schemas.microsoft.com/office/drawing/2014/main" val="1015728186"/>
                  </a:ext>
                </a:extLst>
              </a:tr>
              <a:tr h="785768">
                <a:tc>
                  <a:txBody>
                    <a:bodyPr/>
                    <a:lstStyle/>
                    <a:p>
                      <a:pPr algn="l"/>
                      <a:r>
                        <a:rPr lang="fr-FR" sz="2000" b="1" dirty="0"/>
                        <a:t>Investissement</a:t>
                      </a:r>
                      <a:r>
                        <a:rPr lang="fr-FR" sz="2000" b="1" baseline="0" dirty="0"/>
                        <a:t> approx.</a:t>
                      </a:r>
                      <a:endParaRPr lang="fr-FR" sz="2000" b="1" dirty="0"/>
                    </a:p>
                  </a:txBody>
                  <a:tcPr/>
                </a:tc>
                <a:tc>
                  <a:txBody>
                    <a:bodyPr/>
                    <a:lstStyle/>
                    <a:p>
                      <a:pPr algn="ctr"/>
                      <a:r>
                        <a:rPr lang="fr-FR" sz="2000" dirty="0"/>
                        <a:t>20 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8 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1 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30 M€</a:t>
                      </a:r>
                    </a:p>
                  </a:txBody>
                  <a:tcPr anchor="ctr"/>
                </a:tc>
                <a:extLst>
                  <a:ext uri="{0D108BD9-81ED-4DB2-BD59-A6C34878D82A}">
                    <a16:rowId xmlns:a16="http://schemas.microsoft.com/office/drawing/2014/main" val="2367688531"/>
                  </a:ext>
                </a:extLst>
              </a:tr>
            </a:tbl>
          </a:graphicData>
        </a:graphic>
      </p:graphicFrame>
    </p:spTree>
    <p:extLst>
      <p:ext uri="{BB962C8B-B14F-4D97-AF65-F5344CB8AC3E}">
        <p14:creationId xmlns:p14="http://schemas.microsoft.com/office/powerpoint/2010/main" val="233870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F81DC-253C-41F1-83EA-A6FCCACDF59A}"/>
              </a:ext>
            </a:extLst>
          </p:cNvPr>
          <p:cNvSpPr>
            <a:spLocks noGrp="1"/>
          </p:cNvSpPr>
          <p:nvPr>
            <p:ph type="title"/>
          </p:nvPr>
        </p:nvSpPr>
        <p:spPr>
          <a:xfrm>
            <a:off x="1548911" y="1097280"/>
            <a:ext cx="8474319" cy="5934808"/>
          </a:xfrm>
        </p:spPr>
        <p:txBody>
          <a:bodyPr>
            <a:normAutofit fontScale="90000"/>
          </a:bodyPr>
          <a:lstStyle/>
          <a:p>
            <a:pPr algn="ctr"/>
            <a:r>
              <a:rPr lang="fr-FR" b="1" dirty="0"/>
              <a:t>Efficacité énergétique : </a:t>
            </a:r>
            <a:r>
              <a:rPr lang="fr-FR" dirty="0"/>
              <a:t>bâtiment et mobilité, stockage et smartgrid, transaction numérique pour l’ensemble des infrastructures et constructions</a:t>
            </a:r>
            <a:br>
              <a:rPr lang="fr-FR" dirty="0"/>
            </a:br>
            <a:r>
              <a:rPr lang="fr-FR" dirty="0"/>
              <a:t/>
            </a:r>
            <a:br>
              <a:rPr lang="fr-FR" dirty="0"/>
            </a:br>
            <a:r>
              <a:rPr lang="fr-FR" b="1" u="sng" dirty="0"/>
              <a:t>Quelques exemples de projets en cours de développement sur lesquels s’appuyer pour amplifier et conduire les premiers pas du programme futur</a:t>
            </a:r>
            <a:r>
              <a:rPr lang="fr-RE" b="1" u="sng" dirty="0"/>
              <a:t/>
            </a:r>
            <a:br>
              <a:rPr lang="fr-RE" b="1" u="sng" dirty="0"/>
            </a:br>
            <a:endParaRPr lang="fr-RE" dirty="0"/>
          </a:p>
        </p:txBody>
      </p:sp>
    </p:spTree>
    <p:extLst>
      <p:ext uri="{BB962C8B-B14F-4D97-AF65-F5344CB8AC3E}">
        <p14:creationId xmlns:p14="http://schemas.microsoft.com/office/powerpoint/2010/main" val="6371805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2412</Words>
  <Application>Microsoft Office PowerPoint</Application>
  <PresentationFormat>Grand écran</PresentationFormat>
  <Paragraphs>176</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Symbol</vt:lpstr>
      <vt:lpstr>Times New Roman</vt:lpstr>
      <vt:lpstr>Thème Office</vt:lpstr>
      <vt:lpstr>COI - Atelier REToi-IOETN du 22/07 Réseau de la transition énergétique de l’océan Indien </vt:lpstr>
      <vt:lpstr>Présentation PowerPoint</vt:lpstr>
      <vt:lpstr>Déroulé de la journée</vt:lpstr>
      <vt:lpstr>Préparer ensemble un programme de coopération solidaire pour la transition énergétique 2020-2030 des Iles de la COI</vt:lpstr>
      <vt:lpstr>L’Efficacité énergétique, cadrage, exemple, discussion sur l’approche stratégique et les premiers actions 2020-2023-2025 </vt:lpstr>
      <vt:lpstr>Les données d’observatoire régional de l’énergie COI pour l’EE José Mestre 7 minutes d’exposé – 5 à 10 minutes discussion</vt:lpstr>
      <vt:lpstr>Le PREE, retour d’expérience</vt:lpstr>
      <vt:lpstr>Le potentiel EE identifié par les cartographies</vt:lpstr>
      <vt:lpstr>Efficacité énergétique : bâtiment et mobilité, stockage et smartgrid, transaction numérique pour l’ensemble des infrastructures et constructions  Quelques exemples de projets en cours de développement sur lesquels s’appuyer pour amplifier et conduire les premiers pas du programme futur </vt:lpstr>
      <vt:lpstr>L’exemple du MEPS lancé par la COI, comment le poursuivre et le développer ? – 30 minutes </vt:lpstr>
      <vt:lpstr>Pourquoi les bâtiments ?</vt:lpstr>
      <vt:lpstr>MEPS dans le bâtiments de l’OI </vt:lpstr>
      <vt:lpstr>MEPS dans le bâtiments de l’OI </vt:lpstr>
      <vt:lpstr>MEPS dans le bâtiments de l’OI </vt:lpstr>
      <vt:lpstr>Discussion</vt:lpstr>
      <vt:lpstr>Viser les actions d’efficacité énergétique en lien avec la rénovation ou la construction des quartiers et des smart cités  Christophe RAT – 30 minutes </vt:lpstr>
      <vt:lpstr>Formation et outils d’ingénierie Christophe RAT – 30 minutes</vt:lpstr>
      <vt:lpstr>Sensibilisation, éducation, réglementation Alain Doulet – 30 minutes </vt:lpstr>
      <vt:lpstr>Comment et pourquoi viser des segments particuliers avec les différentes unions corporatives Alain Doulet - – 30 minutes </vt:lpstr>
      <vt:lpstr>Discussion – Green yellow</vt:lpstr>
      <vt:lpstr>Vos interventions</vt:lpstr>
      <vt:lpstr>Mot de remerciement et de clôture avec perspective du futur agenda COI, prochaine rencontre fin août 2019.   Fin de séance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solaire</dc:title>
  <dc:creator>alain doulet</dc:creator>
  <cp:lastModifiedBy>Nicholas RAINER</cp:lastModifiedBy>
  <cp:revision>69</cp:revision>
  <dcterms:created xsi:type="dcterms:W3CDTF">2019-07-13T06:24:27Z</dcterms:created>
  <dcterms:modified xsi:type="dcterms:W3CDTF">2019-08-20T07:10:11Z</dcterms:modified>
</cp:coreProperties>
</file>