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13"/>
  </p:notesMasterIdLst>
  <p:handoutMasterIdLst>
    <p:handoutMasterId r:id="rId14"/>
  </p:handoutMasterIdLst>
  <p:sldIdLst>
    <p:sldId id="256" r:id="rId3"/>
    <p:sldId id="257" r:id="rId4"/>
    <p:sldId id="268" r:id="rId5"/>
    <p:sldId id="261" r:id="rId6"/>
    <p:sldId id="264" r:id="rId7"/>
    <p:sldId id="265" r:id="rId8"/>
    <p:sldId id="266" r:id="rId9"/>
    <p:sldId id="267" r:id="rId10"/>
    <p:sldId id="262"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BC51312-3E53-2B42-9AFF-F10A55F9B88B}">
          <p14:sldIdLst>
            <p14:sldId id="256"/>
            <p14:sldId id="257"/>
            <p14:sldId id="268"/>
          </p14:sldIdLst>
        </p14:section>
        <p14:section name="Section sans titre" id="{BAD44A7E-9B4D-0B48-BA9F-B840EF52462A}">
          <p14:sldIdLst>
            <p14:sldId id="261"/>
            <p14:sldId id="264"/>
            <p14:sldId id="265"/>
            <p14:sldId id="266"/>
            <p14:sldId id="267"/>
            <p14:sldId id="262"/>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BATAILLE" initials="P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4F6"/>
    <a:srgbClr val="2678F0"/>
    <a:srgbClr val="DFEDEF"/>
    <a:srgbClr val="D7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343" autoAdjust="0"/>
  </p:normalViewPr>
  <p:slideViewPr>
    <p:cSldViewPr snapToGrid="0" snapToObjects="1">
      <p:cViewPr varScale="1">
        <p:scale>
          <a:sx n="69" d="100"/>
          <a:sy n="69" d="100"/>
        </p:scale>
        <p:origin x="75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F66F01-D13D-4ADE-AF90-07E94F4FEB98}" type="datetimeFigureOut">
              <a:rPr lang="fr-FR" smtClean="0"/>
              <a:t>22/08/2019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CC733-56AD-4EDD-9B76-2ED3F7C518BC}" type="slidenum">
              <a:rPr lang="fr-FR" smtClean="0"/>
              <a:t>‹N°›</a:t>
            </a:fld>
            <a:endParaRPr lang="fr-FR"/>
          </a:p>
        </p:txBody>
      </p:sp>
    </p:spTree>
    <p:extLst>
      <p:ext uri="{BB962C8B-B14F-4D97-AF65-F5344CB8AC3E}">
        <p14:creationId xmlns:p14="http://schemas.microsoft.com/office/powerpoint/2010/main" val="404173214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F6E23-2D1E-D043-A479-E9C70B2C686C}" type="datetimeFigureOut">
              <a:rPr lang="fr-FR" smtClean="0"/>
              <a:t>22/08/2019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7F4DE-6E81-B04C-9E07-55EFDE19AA1A}" type="slidenum">
              <a:rPr lang="fr-FR" smtClean="0"/>
              <a:t>‹N°›</a:t>
            </a:fld>
            <a:endParaRPr lang="fr-FR"/>
          </a:p>
        </p:txBody>
      </p:sp>
    </p:spTree>
    <p:extLst>
      <p:ext uri="{BB962C8B-B14F-4D97-AF65-F5344CB8AC3E}">
        <p14:creationId xmlns:p14="http://schemas.microsoft.com/office/powerpoint/2010/main" val="530511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4420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34F7318-1D05-42DC-B69D-8AE2D687D273}" type="datetime1">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7424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A60472-C224-449D-AFE8-A1E073AAA543}" type="datetime1">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26481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F9CF36-DACE-40A1-AA2B-BC666F8287E5}" type="datetime1">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99809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4" name="Picture Placeholder 4"/>
          <p:cNvSpPr>
            <a:spLocks noGrp="1"/>
          </p:cNvSpPr>
          <p:nvPr>
            <p:ph type="pic" sz="quarter" idx="16" hasCustomPrompt="1"/>
          </p:nvPr>
        </p:nvSpPr>
        <p:spPr>
          <a:xfrm>
            <a:off x="914400" y="2955074"/>
            <a:ext cx="2057400" cy="39029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5" name="Picture Placeholder 4"/>
          <p:cNvSpPr>
            <a:spLocks noGrp="1"/>
          </p:cNvSpPr>
          <p:nvPr>
            <p:ph type="pic" sz="quarter" idx="17" hasCustomPrompt="1"/>
          </p:nvPr>
        </p:nvSpPr>
        <p:spPr>
          <a:xfrm>
            <a:off x="2971800" y="2230244"/>
            <a:ext cx="2095500" cy="462775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6" name="Picture Placeholder 4"/>
          <p:cNvSpPr>
            <a:spLocks noGrp="1"/>
          </p:cNvSpPr>
          <p:nvPr>
            <p:ph type="pic" sz="quarter" idx="18" hasCustomPrompt="1"/>
          </p:nvPr>
        </p:nvSpPr>
        <p:spPr>
          <a:xfrm>
            <a:off x="5067300" y="2620537"/>
            <a:ext cx="2057400" cy="4237463"/>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val="93022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B877994-387E-43F7-B9BD-8B301C727DE7}" type="datetimeFigureOut">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126764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77994-387E-43F7-B9BD-8B301C727DE7}" type="datetimeFigureOut">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181129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B877994-387E-43F7-B9BD-8B301C727DE7}" type="datetimeFigureOut">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2416399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B877994-387E-43F7-B9BD-8B301C727DE7}" type="datetimeFigureOut">
              <a:rPr lang="fr-FR" smtClean="0"/>
              <a:t>22/08/2019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260516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877994-387E-43F7-B9BD-8B301C727DE7}" type="datetimeFigureOut">
              <a:rPr lang="fr-FR" smtClean="0"/>
              <a:t>22/08/2019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305842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B877994-387E-43F7-B9BD-8B301C727DE7}" type="datetimeFigureOut">
              <a:rPr lang="fr-FR" smtClean="0"/>
              <a:t>22/08/2019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2454181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877994-387E-43F7-B9BD-8B301C727DE7}" type="datetimeFigureOut">
              <a:rPr lang="fr-FR" smtClean="0"/>
              <a:t>22/08/2019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375625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C32BDDFF-DA3A-4259-8BE3-5AB4FF7BEF4B}" type="datetime1">
              <a:rPr lang="fr-FR" smtClean="0"/>
              <a:t>22/08/2019</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BEFC9A4-E24E-FD44-BEBA-876DA4A2F815}"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9199" y="6181582"/>
            <a:ext cx="1854040" cy="600732"/>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5604" y="6079457"/>
            <a:ext cx="1027433" cy="702892"/>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571" y="6092335"/>
            <a:ext cx="1572974" cy="715737"/>
          </a:xfrm>
          <a:prstGeom prst="rect">
            <a:avLst/>
          </a:prstGeom>
        </p:spPr>
      </p:pic>
      <p:pic>
        <p:nvPicPr>
          <p:cNvPr id="10" name="Imag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5152" y="6099689"/>
            <a:ext cx="1632441" cy="696602"/>
          </a:xfrm>
          <a:prstGeom prst="rect">
            <a:avLst/>
          </a:prstGeom>
        </p:spPr>
      </p:pic>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51640" y="5962918"/>
            <a:ext cx="790126" cy="830687"/>
          </a:xfrm>
          <a:prstGeom prst="rect">
            <a:avLst/>
          </a:prstGeom>
        </p:spPr>
      </p:pic>
      <p:pic>
        <p:nvPicPr>
          <p:cNvPr id="12" name="Imag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41623" y="6012760"/>
            <a:ext cx="842113" cy="842113"/>
          </a:xfrm>
          <a:prstGeom prst="rect">
            <a:avLst/>
          </a:prstGeom>
        </p:spPr>
      </p:pic>
      <p:pic>
        <p:nvPicPr>
          <p:cNvPr id="13" name="Imag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15511" y="6357933"/>
            <a:ext cx="1381461" cy="363542"/>
          </a:xfrm>
          <a:prstGeom prst="rect">
            <a:avLst/>
          </a:prstGeom>
        </p:spPr>
      </p:pic>
    </p:spTree>
    <p:extLst>
      <p:ext uri="{BB962C8B-B14F-4D97-AF65-F5344CB8AC3E}">
        <p14:creationId xmlns:p14="http://schemas.microsoft.com/office/powerpoint/2010/main" val="114807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B877994-387E-43F7-B9BD-8B301C727DE7}" type="datetimeFigureOut">
              <a:rPr lang="fr-FR" smtClean="0"/>
              <a:t>22/08/2019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60728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B877994-387E-43F7-B9BD-8B301C727DE7}" type="datetimeFigureOut">
              <a:rPr lang="fr-FR" smtClean="0"/>
              <a:t>22/08/2019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368866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77994-387E-43F7-B9BD-8B301C727DE7}" type="datetimeFigureOut">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3322346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77994-387E-43F7-B9BD-8B301C727DE7}" type="datetimeFigureOut">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19A698-7817-4B26-9EC6-5048DE67EE12}" type="slidenum">
              <a:rPr lang="fr-FR" smtClean="0"/>
              <a:t>‹N°›</a:t>
            </a:fld>
            <a:endParaRPr lang="fr-FR"/>
          </a:p>
        </p:txBody>
      </p:sp>
    </p:spTree>
    <p:extLst>
      <p:ext uri="{BB962C8B-B14F-4D97-AF65-F5344CB8AC3E}">
        <p14:creationId xmlns:p14="http://schemas.microsoft.com/office/powerpoint/2010/main" val="292724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E728CA3-87D6-47C5-B41A-D7497B4A368F}" type="datetime1">
              <a:rPr lang="fr-FR" smtClean="0"/>
              <a:t>22/08/2019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13752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1B7380-5B40-43D1-815E-6C8E95C94F64}" type="datetime1">
              <a:rPr lang="fr-FR" smtClean="0"/>
              <a:t>22/08/2019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44128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AB137E-FED5-4C95-8D4C-C637451D172B}" type="datetime1">
              <a:rPr lang="fr-FR" smtClean="0"/>
              <a:t>22/08/2019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65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0F8A989-5167-43B3-B5C4-AD47AA302BE9}" type="datetime1">
              <a:rPr lang="fr-FR" smtClean="0"/>
              <a:t>22/08/2019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82337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A50A46-6F39-47C5-ABD2-D0CE1F9C460D}" type="datetime1">
              <a:rPr lang="fr-FR" smtClean="0"/>
              <a:t>22/08/2019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4354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C4BE5B5-0A17-4263-9EC1-18233CE64A1B}" type="datetime1">
              <a:rPr lang="fr-FR" smtClean="0"/>
              <a:t>22/08/2019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89654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A3326F5-456B-49D2-89EB-55CA1BD8C4EF}" type="datetime1">
              <a:rPr lang="fr-FR" smtClean="0"/>
              <a:t>22/08/2019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EFC9A4-E24E-FD44-BEBA-876DA4A2F815}" type="slidenum">
              <a:rPr lang="fr-FR" smtClean="0"/>
              <a:t>‹N°›</a:t>
            </a:fld>
            <a:endParaRPr lang="fr-FR"/>
          </a:p>
        </p:txBody>
      </p:sp>
    </p:spTree>
    <p:extLst>
      <p:ext uri="{BB962C8B-B14F-4D97-AF65-F5344CB8AC3E}">
        <p14:creationId xmlns:p14="http://schemas.microsoft.com/office/powerpoint/2010/main" val="147483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6A4A7-8782-4154-B257-D733C5E45E5F}" type="datetime1">
              <a:rPr lang="fr-FR" smtClean="0"/>
              <a:t>22/08/2019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FC9A4-E24E-FD44-BEBA-876DA4A2F815}" type="slidenum">
              <a:rPr lang="fr-FR" smtClean="0"/>
              <a:t>‹N°›</a:t>
            </a:fld>
            <a:endParaRPr lang="fr-FR"/>
          </a:p>
        </p:txBody>
      </p:sp>
    </p:spTree>
    <p:extLst>
      <p:ext uri="{BB962C8B-B14F-4D97-AF65-F5344CB8AC3E}">
        <p14:creationId xmlns:p14="http://schemas.microsoft.com/office/powerpoint/2010/main" val="1784484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77994-387E-43F7-B9BD-8B301C727DE7}" type="datetimeFigureOut">
              <a:rPr lang="fr-FR" smtClean="0"/>
              <a:t>22/08/2019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9A698-7817-4B26-9EC6-5048DE67EE12}" type="slidenum">
              <a:rPr lang="fr-FR" smtClean="0"/>
              <a:t>‹N°›</a:t>
            </a:fld>
            <a:endParaRPr lang="fr-FR"/>
          </a:p>
        </p:txBody>
      </p:sp>
    </p:spTree>
    <p:extLst>
      <p:ext uri="{BB962C8B-B14F-4D97-AF65-F5344CB8AC3E}">
        <p14:creationId xmlns:p14="http://schemas.microsoft.com/office/powerpoint/2010/main" val="20765407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3.jp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2332" y="-368208"/>
            <a:ext cx="12334476" cy="7226208"/>
          </a:xfrm>
          <a:prstGeom prst="rect">
            <a:avLst/>
          </a:prstGeom>
        </p:spPr>
      </p:pic>
      <p:sp>
        <p:nvSpPr>
          <p:cNvPr id="4" name="Rectangle 3"/>
          <p:cNvSpPr/>
          <p:nvPr/>
        </p:nvSpPr>
        <p:spPr>
          <a:xfrm>
            <a:off x="653613" y="-1034"/>
            <a:ext cx="10884772" cy="279477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n w="19050">
                <a:solidFill>
                  <a:schemeClr val="accent2"/>
                </a:solidFill>
              </a:ln>
            </a:endParaRPr>
          </a:p>
        </p:txBody>
      </p:sp>
      <p:sp>
        <p:nvSpPr>
          <p:cNvPr id="5" name="ZoneTexte 4"/>
          <p:cNvSpPr txBox="1"/>
          <p:nvPr/>
        </p:nvSpPr>
        <p:spPr>
          <a:xfrm>
            <a:off x="2542273" y="2021977"/>
            <a:ext cx="7295023" cy="584776"/>
          </a:xfrm>
          <a:prstGeom prst="rect">
            <a:avLst/>
          </a:prstGeom>
          <a:noFill/>
        </p:spPr>
        <p:txBody>
          <a:bodyPr wrap="square" rtlCol="0">
            <a:spAutoFit/>
          </a:bodyPr>
          <a:lstStyle/>
          <a:p>
            <a:pPr algn="ctr"/>
            <a:r>
              <a:rPr lang="fr-FR" b="1" dirty="0">
                <a:solidFill>
                  <a:schemeClr val="accent1"/>
                </a:solidFill>
                <a:latin typeface="Segoe UI Light" panose="020B0502040204020203" pitchFamily="34" charset="0"/>
                <a:ea typeface="Verdana" panose="020B0604030504040204" pitchFamily="34" charset="0"/>
                <a:cs typeface="Segoe UI Light" panose="020B0502040204020203" pitchFamily="34" charset="0"/>
              </a:rPr>
              <a:t>DEUXIÈME FORUM RÉGIONAL DES ÉNERGIES DURABLES </a:t>
            </a:r>
          </a:p>
          <a:p>
            <a:pPr algn="ctr"/>
            <a:r>
              <a:rPr lang="fr-FR" sz="1400" b="1" dirty="0">
                <a:solidFill>
                  <a:schemeClr val="accent1"/>
                </a:solidFill>
                <a:latin typeface="Segoe UI Light" panose="020B0502040204020203" pitchFamily="34" charset="0"/>
                <a:ea typeface="Verdana" panose="020B0604030504040204" pitchFamily="34" charset="0"/>
                <a:cs typeface="Segoe UI Light" panose="020B0502040204020203" pitchFamily="34" charset="0"/>
              </a:rPr>
              <a:t>LA RÉUNION, 9 – 11 AVRIL 2019</a:t>
            </a:r>
            <a:endParaRPr lang="fr-FR" sz="1400" dirty="0">
              <a:latin typeface="Arial Unicode MS" panose="020B0604020202020204"/>
              <a:ea typeface="Arial Unicode MS" charset="0"/>
              <a:cs typeface="Arial Unicode MS" charset="0"/>
            </a:endParaRPr>
          </a:p>
        </p:txBody>
      </p:sp>
      <p:sp>
        <p:nvSpPr>
          <p:cNvPr id="9" name="TextBox 8"/>
          <p:cNvSpPr txBox="1"/>
          <p:nvPr/>
        </p:nvSpPr>
        <p:spPr>
          <a:xfrm>
            <a:off x="653613" y="101449"/>
            <a:ext cx="10884772" cy="1593257"/>
          </a:xfrm>
          <a:prstGeom prst="rect">
            <a:avLst/>
          </a:prstGeom>
          <a:noFill/>
        </p:spPr>
        <p:txBody>
          <a:bodyPr wrap="square" lIns="0" rIns="0" rtlCol="0">
            <a:spAutoFit/>
          </a:bodyPr>
          <a:lstStyle/>
          <a:p>
            <a:pPr algn="ctr">
              <a:lnSpc>
                <a:spcPct val="90000"/>
              </a:lnSpc>
            </a:pPr>
            <a:r>
              <a:rPr lang="fr-FR" sz="2800" b="1" dirty="0">
                <a:solidFill>
                  <a:schemeClr val="accent2"/>
                </a:solidFill>
                <a:latin typeface="Arial Unicode MS" panose="020B0604020202020204"/>
                <a:ea typeface="Verdana" panose="020B0604030504040204" pitchFamily="34" charset="0"/>
                <a:cs typeface="Arial Unicode MS"/>
              </a:rPr>
              <a:t>FESTII </a:t>
            </a:r>
          </a:p>
          <a:p>
            <a:pPr algn="ctr">
              <a:lnSpc>
                <a:spcPct val="90000"/>
              </a:lnSpc>
            </a:pPr>
            <a:r>
              <a:rPr lang="fr-FR" sz="2400" b="1" dirty="0">
                <a:latin typeface="Arial Unicode MS"/>
                <a:cs typeface="Arial Unicode MS"/>
              </a:rPr>
              <a:t>F</a:t>
            </a:r>
            <a:r>
              <a:rPr lang="fr-FR" sz="2400" dirty="0">
                <a:latin typeface="Arial Unicode MS"/>
                <a:cs typeface="Arial Unicode MS"/>
              </a:rPr>
              <a:t>ormation et </a:t>
            </a:r>
            <a:r>
              <a:rPr lang="fr-FR" sz="2400" b="1" dirty="0">
                <a:latin typeface="Arial Unicode MS"/>
                <a:cs typeface="Arial Unicode MS"/>
              </a:rPr>
              <a:t>E</a:t>
            </a:r>
            <a:r>
              <a:rPr lang="fr-FR" sz="2400" dirty="0">
                <a:latin typeface="Arial Unicode MS"/>
                <a:cs typeface="Arial Unicode MS"/>
              </a:rPr>
              <a:t>nseignement </a:t>
            </a:r>
            <a:r>
              <a:rPr lang="fr-FR" sz="2400" b="1" dirty="0">
                <a:latin typeface="Arial Unicode MS"/>
                <a:cs typeface="Arial Unicode MS"/>
              </a:rPr>
              <a:t>S</a:t>
            </a:r>
            <a:r>
              <a:rPr lang="fr-FR" sz="2400" dirty="0">
                <a:latin typeface="Arial Unicode MS"/>
                <a:cs typeface="Arial Unicode MS"/>
              </a:rPr>
              <a:t>upérieur pour la </a:t>
            </a:r>
            <a:r>
              <a:rPr lang="fr-FR" sz="2400" b="1" dirty="0">
                <a:latin typeface="Arial Unicode MS"/>
                <a:cs typeface="Arial Unicode MS"/>
              </a:rPr>
              <a:t>T</a:t>
            </a:r>
            <a:r>
              <a:rPr lang="fr-FR" sz="2400" dirty="0">
                <a:latin typeface="Arial Unicode MS"/>
                <a:cs typeface="Arial Unicode MS"/>
              </a:rPr>
              <a:t>ransition énergétique dans les territoires </a:t>
            </a:r>
            <a:r>
              <a:rPr lang="fr-FR" sz="2400" b="1" dirty="0">
                <a:latin typeface="Arial Unicode MS"/>
                <a:cs typeface="Arial Unicode MS"/>
              </a:rPr>
              <a:t>I</a:t>
            </a:r>
            <a:r>
              <a:rPr lang="fr-FR" sz="2400" dirty="0">
                <a:latin typeface="Arial Unicode MS"/>
                <a:cs typeface="Arial Unicode MS"/>
              </a:rPr>
              <a:t>nsulaires et en </a:t>
            </a:r>
            <a:r>
              <a:rPr lang="fr-FR" sz="2400" b="1" dirty="0" err="1">
                <a:latin typeface="Arial Unicode MS"/>
                <a:cs typeface="Arial Unicode MS"/>
              </a:rPr>
              <a:t>I</a:t>
            </a:r>
            <a:r>
              <a:rPr lang="fr-FR" sz="2400" dirty="0" err="1">
                <a:latin typeface="Arial Unicode MS"/>
                <a:cs typeface="Arial Unicode MS"/>
              </a:rPr>
              <a:t>ndianocéanie</a:t>
            </a:r>
            <a:r>
              <a:rPr lang="fr-FR" sz="2400" dirty="0">
                <a:latin typeface="Arial Unicode MS"/>
                <a:cs typeface="Arial Unicode MS"/>
              </a:rPr>
              <a:t> </a:t>
            </a:r>
          </a:p>
          <a:p>
            <a:pPr algn="ctr">
              <a:lnSpc>
                <a:spcPct val="90000"/>
              </a:lnSpc>
            </a:pPr>
            <a:endParaRPr lang="fr-FR" sz="1200" dirty="0">
              <a:latin typeface="Arial Unicode MS"/>
              <a:cs typeface="Arial Unicode MS"/>
            </a:endParaRPr>
          </a:p>
          <a:p>
            <a:pPr algn="ctr">
              <a:lnSpc>
                <a:spcPct val="90000"/>
              </a:lnSpc>
            </a:pPr>
            <a:r>
              <a:rPr lang="fr-FR" sz="2000" dirty="0">
                <a:latin typeface="Arial Unicode MS"/>
                <a:cs typeface="Arial Unicode MS"/>
              </a:rPr>
              <a:t>(Appel à projets ERASMUS + 2019)</a:t>
            </a:r>
          </a:p>
        </p:txBody>
      </p:sp>
      <p:sp>
        <p:nvSpPr>
          <p:cNvPr id="16" name="Rectangle 15"/>
          <p:cNvSpPr/>
          <p:nvPr/>
        </p:nvSpPr>
        <p:spPr>
          <a:xfrm>
            <a:off x="2757268" y="4389120"/>
            <a:ext cx="6865034" cy="1181686"/>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333" y="5894047"/>
            <a:ext cx="12334477" cy="963953"/>
          </a:xfrm>
          <a:prstGeom prst="rect">
            <a:avLst/>
          </a:prstGeom>
          <a:solidFill>
            <a:schemeClr val="bg1"/>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38" y="6002573"/>
            <a:ext cx="1807125" cy="822281"/>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845" y="5944964"/>
            <a:ext cx="2559376" cy="913036"/>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559" y="5944964"/>
            <a:ext cx="1051624" cy="830464"/>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4567" y="6016428"/>
            <a:ext cx="1724021" cy="735682"/>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9536" y="5944964"/>
            <a:ext cx="896054" cy="896054"/>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4012" y="6219391"/>
            <a:ext cx="1381461" cy="363542"/>
          </a:xfrm>
          <a:prstGeom prst="rect">
            <a:avLst/>
          </a:prstGeom>
        </p:spPr>
      </p:pic>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14884" y="5990628"/>
            <a:ext cx="790126" cy="830687"/>
          </a:xfrm>
          <a:prstGeom prst="rect">
            <a:avLst/>
          </a:prstGeom>
        </p:spPr>
      </p:pic>
    </p:spTree>
    <p:extLst>
      <p:ext uri="{BB962C8B-B14F-4D97-AF65-F5344CB8AC3E}">
        <p14:creationId xmlns:p14="http://schemas.microsoft.com/office/powerpoint/2010/main" val="181712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507544"/>
            <a:ext cx="4984594" cy="701731"/>
          </a:xfrm>
          <a:prstGeom prst="rect">
            <a:avLst/>
          </a:prstGeom>
          <a:noFill/>
        </p:spPr>
        <p:txBody>
          <a:bodyPr wrap="square" lIns="0" rIns="0" rtlCol="0">
            <a:spAutoFit/>
          </a:bodyPr>
          <a:lstStyle/>
          <a:p>
            <a:pPr>
              <a:lnSpc>
                <a:spcPct val="90000"/>
              </a:lnSpc>
            </a:pPr>
            <a:r>
              <a:rPr lang="en-US" sz="4400" dirty="0">
                <a:solidFill>
                  <a:srgbClr val="F58220"/>
                </a:solidFill>
                <a:latin typeface="Arial Unicode MS" charset="0"/>
                <a:ea typeface="Arial Unicode MS" charset="0"/>
                <a:cs typeface="Arial Unicode MS" charset="0"/>
              </a:rPr>
              <a:t>CONTACT</a:t>
            </a:r>
          </a:p>
        </p:txBody>
      </p:sp>
      <p:sp>
        <p:nvSpPr>
          <p:cNvPr id="10" name="Shape 3627"/>
          <p:cNvSpPr/>
          <p:nvPr/>
        </p:nvSpPr>
        <p:spPr>
          <a:xfrm>
            <a:off x="8259876" y="2393456"/>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1" name="TextBox 10"/>
          <p:cNvSpPr txBox="1"/>
          <p:nvPr/>
        </p:nvSpPr>
        <p:spPr>
          <a:xfrm>
            <a:off x="8534092" y="3008064"/>
            <a:ext cx="3469268" cy="377026"/>
          </a:xfrm>
          <a:prstGeom prst="rect">
            <a:avLst/>
          </a:prstGeom>
          <a:noFill/>
        </p:spPr>
        <p:txBody>
          <a:bodyPr wrap="square" lIns="0" rIns="0" rtlCol="0">
            <a:spAutoFit/>
          </a:bodyPr>
          <a:lstStyle/>
          <a:p>
            <a:pPr>
              <a:lnSpc>
                <a:spcPct val="90000"/>
              </a:lnSpc>
            </a:pPr>
            <a:r>
              <a:rPr lang="en-US" sz="2000" dirty="0">
                <a:solidFill>
                  <a:schemeClr val="accent2"/>
                </a:solidFill>
                <a:latin typeface="Arial Unicode MS" charset="0"/>
                <a:ea typeface="Arial Unicode MS" charset="0"/>
                <a:cs typeface="Arial Unicode MS" charset="0"/>
              </a:rPr>
              <a:t>Monsieur Philippe </a:t>
            </a:r>
            <a:r>
              <a:rPr lang="en-US" sz="2000" dirty="0" err="1">
                <a:solidFill>
                  <a:schemeClr val="accent2"/>
                </a:solidFill>
                <a:latin typeface="Arial Unicode MS" charset="0"/>
                <a:ea typeface="Arial Unicode MS" charset="0"/>
                <a:cs typeface="Arial Unicode MS" charset="0"/>
              </a:rPr>
              <a:t>Bataille</a:t>
            </a:r>
            <a:endParaRPr lang="en-US" sz="2000" dirty="0">
              <a:solidFill>
                <a:schemeClr val="accent2"/>
              </a:solidFill>
              <a:latin typeface="Arial Unicode MS" charset="0"/>
              <a:ea typeface="Arial Unicode MS" charset="0"/>
              <a:cs typeface="Arial Unicode MS" charset="0"/>
            </a:endParaRPr>
          </a:p>
        </p:txBody>
      </p:sp>
      <p:sp>
        <p:nvSpPr>
          <p:cNvPr id="12" name="TextBox 11"/>
          <p:cNvSpPr txBox="1"/>
          <p:nvPr/>
        </p:nvSpPr>
        <p:spPr>
          <a:xfrm>
            <a:off x="8538832" y="3730566"/>
            <a:ext cx="3451568" cy="1600438"/>
          </a:xfrm>
          <a:prstGeom prst="rect">
            <a:avLst/>
          </a:prstGeom>
          <a:noFill/>
        </p:spPr>
        <p:txBody>
          <a:bodyPr wrap="square" lIns="0" rIns="0" rtlCol="0">
            <a:spAutoFit/>
          </a:bodyPr>
          <a:lstStyle/>
          <a:p>
            <a:r>
              <a:rPr lang="fr-FR" sz="1400" dirty="0"/>
              <a:t>7 rue Joël </a:t>
            </a:r>
            <a:r>
              <a:rPr lang="fr-FR" sz="1400" dirty="0" err="1"/>
              <a:t>Rakotomalala</a:t>
            </a:r>
            <a:r>
              <a:rPr lang="fr-FR" sz="1400" dirty="0"/>
              <a:t>, </a:t>
            </a:r>
            <a:r>
              <a:rPr lang="fr-FR" sz="1400" dirty="0" err="1"/>
              <a:t>Faravohitra</a:t>
            </a:r>
            <a:endParaRPr lang="fr-FR" sz="1400" dirty="0"/>
          </a:p>
          <a:p>
            <a:r>
              <a:rPr lang="fr-FR" sz="1400" dirty="0"/>
              <a:t>BP 8349, Antananarivo 101, Madagascar</a:t>
            </a:r>
          </a:p>
          <a:p>
            <a:endParaRPr lang="fr-FR" sz="1400" dirty="0"/>
          </a:p>
          <a:p>
            <a:r>
              <a:rPr lang="fr-FR" sz="1400" b="1" u="sng" dirty="0" err="1"/>
              <a:t>philippe.bataille@auf.org</a:t>
            </a:r>
            <a:endParaRPr lang="fr-FR" sz="1400" dirty="0"/>
          </a:p>
          <a:p>
            <a:r>
              <a:rPr lang="fr-FR" sz="1400" dirty="0"/>
              <a:t>Tél. : + </a:t>
            </a:r>
            <a:r>
              <a:rPr lang="hu-HU" sz="1400" dirty="0"/>
              <a:t>261 34 07 002 25</a:t>
            </a:r>
            <a:endParaRPr lang="fr-FR" sz="1400" dirty="0"/>
          </a:p>
          <a:p>
            <a:r>
              <a:rPr lang="fr-FR" sz="1400" dirty="0"/>
              <a:t/>
            </a:r>
            <a:br>
              <a:rPr lang="fr-FR" sz="1400" dirty="0"/>
            </a:br>
            <a:endParaRPr lang="en-US" sz="1400" dirty="0">
              <a:solidFill>
                <a:schemeClr val="tx1">
                  <a:alpha val="70000"/>
                </a:schemeClr>
              </a:solidFill>
              <a:latin typeface="Arial Unicode MS" charset="0"/>
              <a:ea typeface="Arial Unicode MS" charset="0"/>
              <a:cs typeface="Arial Unicode MS" charset="0"/>
            </a:endParaRPr>
          </a:p>
        </p:txBody>
      </p:sp>
      <p:sp>
        <p:nvSpPr>
          <p:cNvPr id="13" name="TextBox 12"/>
          <p:cNvSpPr txBox="1"/>
          <p:nvPr/>
        </p:nvSpPr>
        <p:spPr>
          <a:xfrm>
            <a:off x="8495212" y="3311573"/>
            <a:ext cx="3469268" cy="289823"/>
          </a:xfrm>
          <a:prstGeom prst="rect">
            <a:avLst/>
          </a:prstGeom>
          <a:noFill/>
        </p:spPr>
        <p:txBody>
          <a:bodyPr wrap="square" lIns="0" rIns="0" rtlCol="0">
            <a:spAutoFit/>
          </a:bodyPr>
          <a:lstStyle/>
          <a:p>
            <a:pPr>
              <a:lnSpc>
                <a:spcPct val="90000"/>
              </a:lnSpc>
            </a:pPr>
            <a:r>
              <a:rPr lang="en-US" sz="1400" dirty="0">
                <a:latin typeface="Arial Unicode MS" charset="0"/>
                <a:ea typeface="Arial Unicode MS" charset="0"/>
                <a:cs typeface="Arial Unicode MS" charset="0"/>
              </a:rPr>
              <a:t>AUF - </a:t>
            </a:r>
            <a:r>
              <a:rPr lang="en-US" sz="1400" dirty="0" err="1">
                <a:latin typeface="Arial Unicode MS" charset="0"/>
                <a:ea typeface="Arial Unicode MS" charset="0"/>
                <a:cs typeface="Arial Unicode MS" charset="0"/>
              </a:rPr>
              <a:t>Directeur</a:t>
            </a:r>
            <a:r>
              <a:rPr lang="en-US" sz="1400" dirty="0">
                <a:latin typeface="Arial Unicode MS" charset="0"/>
                <a:ea typeface="Arial Unicode MS" charset="0"/>
                <a:cs typeface="Arial Unicode MS" charset="0"/>
              </a:rPr>
              <a:t> </a:t>
            </a:r>
            <a:r>
              <a:rPr lang="en-US" sz="1400" dirty="0" err="1">
                <a:latin typeface="Arial Unicode MS" charset="0"/>
                <a:ea typeface="Arial Unicode MS" charset="0"/>
                <a:cs typeface="Arial Unicode MS" charset="0"/>
              </a:rPr>
              <a:t>régional</a:t>
            </a:r>
            <a:r>
              <a:rPr lang="en-US" sz="1400" dirty="0">
                <a:latin typeface="Arial Unicode MS" charset="0"/>
                <a:ea typeface="Arial Unicode MS" charset="0"/>
                <a:cs typeface="Arial Unicode MS" charset="0"/>
              </a:rPr>
              <a:t> </a:t>
            </a:r>
            <a:r>
              <a:rPr lang="en-US" sz="1400" dirty="0" err="1">
                <a:latin typeface="Arial Unicode MS" charset="0"/>
                <a:ea typeface="Arial Unicode MS" charset="0"/>
                <a:cs typeface="Arial Unicode MS" charset="0"/>
              </a:rPr>
              <a:t>Océan</a:t>
            </a:r>
            <a:r>
              <a:rPr lang="en-US" sz="1400" dirty="0">
                <a:latin typeface="Arial Unicode MS" charset="0"/>
                <a:ea typeface="Arial Unicode MS" charset="0"/>
                <a:cs typeface="Arial Unicode MS" charset="0"/>
              </a:rPr>
              <a:t> </a:t>
            </a:r>
            <a:r>
              <a:rPr lang="en-US" sz="1400" dirty="0" err="1">
                <a:latin typeface="Arial Unicode MS" charset="0"/>
                <a:ea typeface="Arial Unicode MS" charset="0"/>
                <a:cs typeface="Arial Unicode MS" charset="0"/>
              </a:rPr>
              <a:t>indien</a:t>
            </a:r>
            <a:r>
              <a:rPr lang="en-US" sz="1400" dirty="0">
                <a:latin typeface="Arial Unicode MS" charset="0"/>
                <a:ea typeface="Arial Unicode MS" charset="0"/>
                <a:cs typeface="Arial Unicode MS" charset="0"/>
              </a:rPr>
              <a:t> </a:t>
            </a:r>
          </a:p>
        </p:txBody>
      </p:sp>
      <p:pic>
        <p:nvPicPr>
          <p:cNvPr id="2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15" y="6236414"/>
            <a:ext cx="1320096" cy="4485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703" t="22299" r="-1703" b="8136"/>
          <a:stretch/>
        </p:blipFill>
        <p:spPr>
          <a:xfrm>
            <a:off x="6824572" y="6228598"/>
            <a:ext cx="1179389" cy="615334"/>
          </a:xfrm>
          <a:prstGeom prst="rect">
            <a:avLst/>
          </a:prstGeom>
          <a:noFill/>
          <a:ln>
            <a:noFill/>
          </a:ln>
        </p:spPr>
      </p:pic>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1215" y="6236414"/>
            <a:ext cx="1250029" cy="448553"/>
          </a:xfrm>
          <a:prstGeom prst="rect">
            <a:avLst/>
          </a:prstGeom>
          <a:noFill/>
          <a:ln>
            <a:noFill/>
          </a:ln>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113" y="5987124"/>
            <a:ext cx="889342" cy="740048"/>
          </a:xfrm>
          <a:prstGeom prst="rect">
            <a:avLst/>
          </a:prstGeom>
        </p:spPr>
      </p:pic>
      <p:pic>
        <p:nvPicPr>
          <p:cNvPr id="6" name="Espace réservé pour une image  5" descr="logo_AUF_3mars17_DROI.png"/>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58267" b="-58267"/>
          <a:stretch>
            <a:fillRect/>
          </a:stretch>
        </p:blipFill>
        <p:spPr>
          <a:xfrm>
            <a:off x="6253920" y="2048470"/>
            <a:ext cx="2057400" cy="3902075"/>
          </a:xfrm>
        </p:spPr>
      </p:pic>
    </p:spTree>
    <p:extLst>
      <p:ext uri="{BB962C8B-B14F-4D97-AF65-F5344CB8AC3E}">
        <p14:creationId xmlns:p14="http://schemas.microsoft.com/office/powerpoint/2010/main" val="137940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058674" y="1628199"/>
            <a:ext cx="8900762" cy="1570254"/>
            <a:chOff x="3068242" y="3100218"/>
            <a:chExt cx="8900762" cy="1570254"/>
          </a:xfrm>
        </p:grpSpPr>
        <p:sp>
          <p:nvSpPr>
            <p:cNvPr id="5" name="TextBox 2"/>
            <p:cNvSpPr txBox="1"/>
            <p:nvPr/>
          </p:nvSpPr>
          <p:spPr>
            <a:xfrm>
              <a:off x="3068242" y="3100218"/>
              <a:ext cx="1034899" cy="907171"/>
            </a:xfrm>
            <a:prstGeom prst="rect">
              <a:avLst/>
            </a:prstGeom>
            <a:noFill/>
          </p:spPr>
          <p:txBody>
            <a:bodyPr wrap="square" lIns="0" rtlCol="0">
              <a:spAutoFit/>
            </a:bodyPr>
            <a:lstStyle/>
            <a:p>
              <a:pPr>
                <a:lnSpc>
                  <a:spcPct val="80000"/>
                </a:lnSpc>
              </a:pPr>
              <a:r>
                <a:rPr lang="en-US" sz="6600" b="1" dirty="0">
                  <a:solidFill>
                    <a:schemeClr val="bg1">
                      <a:lumMod val="50000"/>
                      <a:alpha val="20000"/>
                    </a:schemeClr>
                  </a:solidFill>
                  <a:latin typeface="Arial Unicode MS" charset="0"/>
                  <a:ea typeface="Arial Unicode MS" charset="0"/>
                  <a:cs typeface="Arial Unicode MS" charset="0"/>
                </a:rPr>
                <a:t>01</a:t>
              </a:r>
            </a:p>
          </p:txBody>
        </p:sp>
        <p:sp>
          <p:nvSpPr>
            <p:cNvPr id="6" name="TextBox 3"/>
            <p:cNvSpPr txBox="1"/>
            <p:nvPr/>
          </p:nvSpPr>
          <p:spPr>
            <a:xfrm>
              <a:off x="5102281" y="3188528"/>
              <a:ext cx="6866723" cy="1481944"/>
            </a:xfrm>
            <a:prstGeom prst="rect">
              <a:avLst/>
            </a:prstGeom>
            <a:noFill/>
          </p:spPr>
          <p:txBody>
            <a:bodyPr wrap="none" lIns="0" rtlCol="0">
              <a:spAutoFit/>
            </a:bodyPr>
            <a:lstStyle/>
            <a:p>
              <a:pPr>
                <a:lnSpc>
                  <a:spcPct val="90000"/>
                </a:lnSpc>
              </a:pPr>
              <a:endParaRPr lang="en-US" sz="1000" dirty="0">
                <a:solidFill>
                  <a:schemeClr val="accent2"/>
                </a:solidFill>
                <a:latin typeface="Arial Unicode MS" panose="020B0604020202020204"/>
                <a:ea typeface="Arial Unicode MS" charset="0"/>
                <a:cs typeface="Arial Unicode MS" charset="0"/>
              </a:endParaRPr>
            </a:p>
            <a:p>
              <a:pPr>
                <a:lnSpc>
                  <a:spcPct val="90000"/>
                </a:lnSpc>
              </a:pPr>
              <a:r>
                <a:rPr lang="en-US" dirty="0" err="1">
                  <a:solidFill>
                    <a:schemeClr val="accent2"/>
                  </a:solidFill>
                  <a:latin typeface="Arial Unicode MS" panose="020B0604020202020204"/>
                  <a:ea typeface="Arial Unicode MS" charset="0"/>
                  <a:cs typeface="Arial Unicode MS" charset="0"/>
                </a:rPr>
                <a:t>L’appel</a:t>
              </a:r>
              <a:r>
                <a:rPr lang="en-US" dirty="0">
                  <a:solidFill>
                    <a:schemeClr val="accent2"/>
                  </a:solidFill>
                  <a:latin typeface="Arial Unicode MS" panose="020B0604020202020204"/>
                  <a:ea typeface="Arial Unicode MS" charset="0"/>
                  <a:cs typeface="Arial Unicode MS" charset="0"/>
                </a:rPr>
                <a:t> </a:t>
              </a:r>
              <a:r>
                <a:rPr lang="en-US" dirty="0" err="1">
                  <a:solidFill>
                    <a:schemeClr val="accent2"/>
                  </a:solidFill>
                  <a:latin typeface="Arial Unicode MS" panose="020B0604020202020204"/>
                  <a:ea typeface="Arial Unicode MS" charset="0"/>
                  <a:cs typeface="Arial Unicode MS" charset="0"/>
                </a:rPr>
                <a:t>à</a:t>
              </a:r>
              <a:r>
                <a:rPr lang="en-US" dirty="0">
                  <a:solidFill>
                    <a:schemeClr val="accent2"/>
                  </a:solidFill>
                  <a:latin typeface="Arial Unicode MS" panose="020B0604020202020204"/>
                  <a:ea typeface="Arial Unicode MS" charset="0"/>
                  <a:cs typeface="Arial Unicode MS" charset="0"/>
                </a:rPr>
                <a:t> </a:t>
              </a:r>
              <a:r>
                <a:rPr lang="en-US" dirty="0" err="1">
                  <a:solidFill>
                    <a:schemeClr val="accent2"/>
                  </a:solidFill>
                  <a:latin typeface="Arial Unicode MS" panose="020B0604020202020204"/>
                  <a:ea typeface="Arial Unicode MS" charset="0"/>
                  <a:cs typeface="Arial Unicode MS" charset="0"/>
                </a:rPr>
                <a:t>projets</a:t>
              </a:r>
              <a:r>
                <a:rPr lang="en-US" dirty="0">
                  <a:solidFill>
                    <a:schemeClr val="accent2"/>
                  </a:solidFill>
                  <a:latin typeface="Arial Unicode MS" panose="020B0604020202020204"/>
                  <a:ea typeface="Arial Unicode MS" charset="0"/>
                  <a:cs typeface="Arial Unicode MS" charset="0"/>
                </a:rPr>
                <a:t> Erasmus+</a:t>
              </a:r>
            </a:p>
            <a:p>
              <a:pPr>
                <a:lnSpc>
                  <a:spcPct val="90000"/>
                </a:lnSpc>
              </a:pPr>
              <a:endParaRPr lang="en-US" dirty="0">
                <a:solidFill>
                  <a:schemeClr val="accent2"/>
                </a:solidFill>
                <a:latin typeface="Arial Unicode MS" panose="020B0604020202020204"/>
                <a:ea typeface="Arial Unicode MS" charset="0"/>
                <a:cs typeface="Arial Unicode MS" charset="0"/>
              </a:endParaRPr>
            </a:p>
            <a:p>
              <a:pPr>
                <a:lnSpc>
                  <a:spcPct val="90000"/>
                </a:lnSpc>
              </a:pPr>
              <a:r>
                <a:rPr lang="en-US" dirty="0" err="1">
                  <a:solidFill>
                    <a:schemeClr val="accent2"/>
                  </a:solidFill>
                  <a:latin typeface="Arial Unicode MS" panose="020B0604020202020204"/>
                  <a:ea typeface="Arial Unicode MS" charset="0"/>
                  <a:cs typeface="Arial Unicode MS" charset="0"/>
                </a:rPr>
                <a:t>L’objectif</a:t>
              </a:r>
              <a:r>
                <a:rPr lang="en-US" dirty="0">
                  <a:solidFill>
                    <a:schemeClr val="accent2"/>
                  </a:solidFill>
                  <a:latin typeface="Arial Unicode MS" panose="020B0604020202020204"/>
                  <a:ea typeface="Arial Unicode MS" charset="0"/>
                  <a:cs typeface="Arial Unicode MS" charset="0"/>
                </a:rPr>
                <a:t> de la COI et le </a:t>
              </a:r>
              <a:r>
                <a:rPr lang="en-US" dirty="0" err="1">
                  <a:solidFill>
                    <a:schemeClr val="accent2"/>
                  </a:solidFill>
                  <a:latin typeface="Arial Unicode MS" panose="020B0604020202020204"/>
                  <a:ea typeface="Arial Unicode MS" charset="0"/>
                  <a:cs typeface="Arial Unicode MS" charset="0"/>
                </a:rPr>
                <a:t>rôle</a:t>
              </a:r>
              <a:r>
                <a:rPr lang="en-US" dirty="0">
                  <a:solidFill>
                    <a:schemeClr val="accent2"/>
                  </a:solidFill>
                  <a:latin typeface="Arial Unicode MS" panose="020B0604020202020204"/>
                  <a:ea typeface="Arial Unicode MS" charset="0"/>
                  <a:cs typeface="Arial Unicode MS" charset="0"/>
                </a:rPr>
                <a:t> de </a:t>
              </a:r>
              <a:r>
                <a:rPr lang="en-US" b="1" dirty="0" err="1">
                  <a:solidFill>
                    <a:schemeClr val="accent2"/>
                  </a:solidFill>
                  <a:latin typeface="Arial Unicode MS" panose="020B0604020202020204"/>
                  <a:ea typeface="Arial Unicode MS" charset="0"/>
                  <a:cs typeface="Arial Unicode MS" charset="0"/>
                </a:rPr>
                <a:t>l’AUF</a:t>
              </a:r>
              <a:r>
                <a:rPr lang="en-US" b="1" dirty="0">
                  <a:solidFill>
                    <a:schemeClr val="accent2"/>
                  </a:solidFill>
                  <a:latin typeface="Arial Unicode MS" panose="020B0604020202020204"/>
                  <a:ea typeface="Arial Unicode MS" charset="0"/>
                  <a:cs typeface="Arial Unicode MS" charset="0"/>
                </a:rPr>
                <a:t> </a:t>
              </a:r>
              <a:r>
                <a:rPr lang="en-US" dirty="0" err="1">
                  <a:solidFill>
                    <a:schemeClr val="accent2"/>
                  </a:solidFill>
                  <a:latin typeface="Arial Unicode MS" panose="020B0604020202020204"/>
                  <a:ea typeface="Arial Unicode MS" charset="0"/>
                  <a:cs typeface="Arial Unicode MS" charset="0"/>
                </a:rPr>
                <a:t>dans</a:t>
              </a:r>
              <a:r>
                <a:rPr lang="en-US" dirty="0">
                  <a:solidFill>
                    <a:schemeClr val="accent2"/>
                  </a:solidFill>
                  <a:latin typeface="Arial Unicode MS" panose="020B0604020202020204"/>
                  <a:ea typeface="Arial Unicode MS" charset="0"/>
                  <a:cs typeface="Arial Unicode MS" charset="0"/>
                </a:rPr>
                <a:t> le </a:t>
              </a:r>
              <a:r>
                <a:rPr lang="en-US" dirty="0" err="1">
                  <a:solidFill>
                    <a:schemeClr val="accent2"/>
                  </a:solidFill>
                  <a:latin typeface="Arial Unicode MS" panose="020B0604020202020204"/>
                  <a:ea typeface="Arial Unicode MS" charset="0"/>
                  <a:cs typeface="Arial Unicode MS" charset="0"/>
                </a:rPr>
                <a:t>projet</a:t>
              </a:r>
              <a:r>
                <a:rPr lang="en-US" dirty="0">
                  <a:solidFill>
                    <a:schemeClr val="accent2"/>
                  </a:solidFill>
                  <a:latin typeface="Arial Unicode MS" panose="020B0604020202020204"/>
                  <a:ea typeface="Arial Unicode MS" charset="0"/>
                  <a:cs typeface="Arial Unicode MS" charset="0"/>
                </a:rPr>
                <a:t> FESTII </a:t>
              </a:r>
              <a:endParaRPr lang="fr-FR" dirty="0">
                <a:solidFill>
                  <a:schemeClr val="accent2"/>
                </a:solidFill>
                <a:latin typeface="Arial Unicode MS"/>
                <a:cs typeface="Arial Unicode MS"/>
              </a:endParaRPr>
            </a:p>
            <a:p>
              <a:pPr>
                <a:lnSpc>
                  <a:spcPct val="90000"/>
                </a:lnSpc>
              </a:pPr>
              <a:endParaRPr lang="en-US" dirty="0">
                <a:solidFill>
                  <a:schemeClr val="accent2"/>
                </a:solidFill>
                <a:latin typeface="Arial Unicode MS" panose="020B0604020202020204"/>
                <a:ea typeface="Arial Unicode MS" charset="0"/>
                <a:cs typeface="Arial Unicode MS" charset="0"/>
              </a:endParaRPr>
            </a:p>
            <a:p>
              <a:pPr>
                <a:lnSpc>
                  <a:spcPct val="90000"/>
                </a:lnSpc>
              </a:pPr>
              <a:r>
                <a:rPr lang="en-US" dirty="0">
                  <a:solidFill>
                    <a:schemeClr val="accent2"/>
                  </a:solidFill>
                  <a:latin typeface="Arial Unicode MS" panose="020B0604020202020204"/>
                  <a:ea typeface="Arial Unicode MS" charset="0"/>
                  <a:cs typeface="Arial Unicode MS" charset="0"/>
                </a:rPr>
                <a:t>Le Consortium </a:t>
              </a:r>
              <a:r>
                <a:rPr lang="en-US" dirty="0" err="1">
                  <a:solidFill>
                    <a:schemeClr val="accent2"/>
                  </a:solidFill>
                  <a:latin typeface="Arial Unicode MS" panose="020B0604020202020204"/>
                  <a:ea typeface="Arial Unicode MS" charset="0"/>
                  <a:cs typeface="Arial Unicode MS" charset="0"/>
                </a:rPr>
                <a:t>d’Établissements</a:t>
              </a:r>
              <a:r>
                <a:rPr lang="en-US" dirty="0">
                  <a:solidFill>
                    <a:schemeClr val="accent2"/>
                  </a:solidFill>
                  <a:latin typeface="Arial Unicode MS" panose="020B0604020202020204"/>
                  <a:ea typeface="Arial Unicode MS" charset="0"/>
                  <a:cs typeface="Arial Unicode MS" charset="0"/>
                </a:rPr>
                <a:t> </a:t>
              </a:r>
              <a:r>
                <a:rPr lang="en-US" dirty="0" err="1">
                  <a:solidFill>
                    <a:schemeClr val="accent2"/>
                  </a:solidFill>
                  <a:latin typeface="Arial Unicode MS" panose="020B0604020202020204"/>
                  <a:ea typeface="Arial Unicode MS" charset="0"/>
                  <a:cs typeface="Arial Unicode MS" charset="0"/>
                </a:rPr>
                <a:t>d’Enseignement</a:t>
              </a:r>
              <a:r>
                <a:rPr lang="en-US" dirty="0">
                  <a:solidFill>
                    <a:schemeClr val="accent2"/>
                  </a:solidFill>
                  <a:latin typeface="Arial Unicode MS" panose="020B0604020202020204"/>
                  <a:ea typeface="Arial Unicode MS" charset="0"/>
                  <a:cs typeface="Arial Unicode MS" charset="0"/>
                </a:rPr>
                <a:t> </a:t>
              </a:r>
              <a:r>
                <a:rPr lang="en-US" dirty="0" err="1">
                  <a:solidFill>
                    <a:schemeClr val="accent2"/>
                  </a:solidFill>
                  <a:latin typeface="Arial Unicode MS" panose="020B0604020202020204"/>
                  <a:ea typeface="Arial Unicode MS" charset="0"/>
                  <a:cs typeface="Arial Unicode MS" charset="0"/>
                </a:rPr>
                <a:t>Supérieur</a:t>
              </a:r>
              <a:r>
                <a:rPr lang="en-US" dirty="0">
                  <a:solidFill>
                    <a:schemeClr val="accent2"/>
                  </a:solidFill>
                  <a:latin typeface="Arial Unicode MS" panose="020B0604020202020204"/>
                  <a:ea typeface="Arial Unicode MS" charset="0"/>
                  <a:cs typeface="Arial Unicode MS" charset="0"/>
                </a:rPr>
                <a:t> (EES)  </a:t>
              </a:r>
            </a:p>
          </p:txBody>
        </p:sp>
        <p:cxnSp>
          <p:nvCxnSpPr>
            <p:cNvPr id="7" name="Straight Connector 4"/>
            <p:cNvCxnSpPr/>
            <p:nvPr/>
          </p:nvCxnSpPr>
          <p:spPr>
            <a:xfrm>
              <a:off x="5077084" y="3151018"/>
              <a:ext cx="343990" cy="0"/>
            </a:xfrm>
            <a:prstGeom prst="line">
              <a:avLst/>
            </a:prstGeom>
            <a:ln w="25400">
              <a:solidFill>
                <a:srgbClr val="19A8B8"/>
              </a:solidFill>
            </a:ln>
          </p:spPr>
          <p:style>
            <a:lnRef idx="1">
              <a:schemeClr val="accent1"/>
            </a:lnRef>
            <a:fillRef idx="0">
              <a:schemeClr val="accent1"/>
            </a:fillRef>
            <a:effectRef idx="0">
              <a:schemeClr val="accent1"/>
            </a:effectRef>
            <a:fontRef idx="minor">
              <a:schemeClr val="tx1"/>
            </a:fontRef>
          </p:style>
        </p:cxnSp>
        <p:sp>
          <p:nvSpPr>
            <p:cNvPr id="9" name="TextBox 6"/>
            <p:cNvSpPr txBox="1"/>
            <p:nvPr/>
          </p:nvSpPr>
          <p:spPr>
            <a:xfrm>
              <a:off x="3554239" y="3385854"/>
              <a:ext cx="1462901" cy="289310"/>
            </a:xfrm>
            <a:prstGeom prst="rect">
              <a:avLst/>
            </a:prstGeom>
            <a:noFill/>
          </p:spPr>
          <p:txBody>
            <a:bodyPr wrap="none" lIns="0" rtlCol="0">
              <a:spAutoFit/>
            </a:bodyPr>
            <a:lstStyle/>
            <a:p>
              <a:pPr>
                <a:lnSpc>
                  <a:spcPct val="80000"/>
                </a:lnSpc>
              </a:pPr>
              <a:r>
                <a:rPr lang="en-US" sz="1600" b="1" spc="300" dirty="0">
                  <a:solidFill>
                    <a:srgbClr val="F58220"/>
                  </a:solidFill>
                  <a:latin typeface="Arial Unicode MS" charset="0"/>
                  <a:ea typeface="Arial Unicode MS" charset="0"/>
                  <a:cs typeface="Arial Unicode MS" charset="0"/>
                </a:rPr>
                <a:t>#</a:t>
              </a:r>
              <a:r>
                <a:rPr lang="en-US" sz="1600" b="1" spc="300" dirty="0">
                  <a:latin typeface="Arial Unicode MS" charset="0"/>
                  <a:ea typeface="Arial Unicode MS" charset="0"/>
                  <a:cs typeface="Arial Unicode MS" charset="0"/>
                </a:rPr>
                <a:t>PARTIE 1</a:t>
              </a:r>
            </a:p>
          </p:txBody>
        </p:sp>
      </p:grpSp>
      <p:grpSp>
        <p:nvGrpSpPr>
          <p:cNvPr id="10" name="Group 7"/>
          <p:cNvGrpSpPr/>
          <p:nvPr/>
        </p:nvGrpSpPr>
        <p:grpSpPr>
          <a:xfrm>
            <a:off x="3064986" y="3267058"/>
            <a:ext cx="8987695" cy="1331228"/>
            <a:chOff x="3043294" y="3101183"/>
            <a:chExt cx="8987695" cy="1331228"/>
          </a:xfrm>
        </p:grpSpPr>
        <p:sp>
          <p:nvSpPr>
            <p:cNvPr id="11" name="TextBox 8"/>
            <p:cNvSpPr txBox="1"/>
            <p:nvPr/>
          </p:nvSpPr>
          <p:spPr>
            <a:xfrm>
              <a:off x="3043294" y="3101183"/>
              <a:ext cx="1033772" cy="938719"/>
            </a:xfrm>
            <a:prstGeom prst="rect">
              <a:avLst/>
            </a:prstGeom>
            <a:noFill/>
          </p:spPr>
          <p:txBody>
            <a:bodyPr wrap="none" lIns="0" rtlCol="0">
              <a:spAutoFit/>
            </a:bodyPr>
            <a:lstStyle/>
            <a:p>
              <a:pPr>
                <a:lnSpc>
                  <a:spcPct val="80000"/>
                </a:lnSpc>
              </a:pPr>
              <a:r>
                <a:rPr lang="en-US" sz="6600" b="1" dirty="0">
                  <a:solidFill>
                    <a:schemeClr val="bg1">
                      <a:lumMod val="50000"/>
                      <a:alpha val="20000"/>
                    </a:schemeClr>
                  </a:solidFill>
                  <a:latin typeface="Arial Unicode MS" charset="0"/>
                  <a:ea typeface="Arial Unicode MS" charset="0"/>
                  <a:cs typeface="Arial Unicode MS" charset="0"/>
                </a:rPr>
                <a:t>02</a:t>
              </a:r>
            </a:p>
          </p:txBody>
        </p:sp>
        <p:sp>
          <p:nvSpPr>
            <p:cNvPr id="12" name="TextBox 9"/>
            <p:cNvSpPr txBox="1"/>
            <p:nvPr/>
          </p:nvSpPr>
          <p:spPr>
            <a:xfrm>
              <a:off x="5077084" y="3199766"/>
              <a:ext cx="6953905" cy="1232645"/>
            </a:xfrm>
            <a:prstGeom prst="rect">
              <a:avLst/>
            </a:prstGeom>
            <a:noFill/>
          </p:spPr>
          <p:txBody>
            <a:bodyPr wrap="square" lIns="0" rtlCol="0">
              <a:spAutoFit/>
            </a:bodyPr>
            <a:lstStyle/>
            <a:p>
              <a:pPr>
                <a:lnSpc>
                  <a:spcPct val="90000"/>
                </a:lnSpc>
              </a:pPr>
              <a:endParaRPr lang="fr-FR" sz="1000" dirty="0">
                <a:solidFill>
                  <a:schemeClr val="accent2"/>
                </a:solidFill>
                <a:latin typeface="Arial Unicode MS" panose="020B0604020202020204"/>
              </a:endParaRPr>
            </a:p>
            <a:p>
              <a:pPr>
                <a:lnSpc>
                  <a:spcPct val="90000"/>
                </a:lnSpc>
              </a:pPr>
              <a:r>
                <a:rPr lang="fr-FR" dirty="0">
                  <a:solidFill>
                    <a:schemeClr val="accent2"/>
                  </a:solidFill>
                  <a:latin typeface="Arial Unicode MS" panose="020B0604020202020204"/>
                </a:rPr>
                <a:t>Contexte régional Océan indien en énergie (</a:t>
              </a:r>
              <a:r>
                <a:rPr lang="fr-FR" dirty="0" err="1">
                  <a:solidFill>
                    <a:schemeClr val="accent2"/>
                  </a:solidFill>
                  <a:latin typeface="Arial Unicode MS" panose="020B0604020202020204"/>
                </a:rPr>
                <a:t>EnR</a:t>
              </a:r>
              <a:r>
                <a:rPr lang="fr-FR" dirty="0">
                  <a:solidFill>
                    <a:schemeClr val="accent2"/>
                  </a:solidFill>
                  <a:latin typeface="Arial Unicode MS" panose="020B0604020202020204"/>
                </a:rPr>
                <a:t> et EE): </a:t>
              </a:r>
            </a:p>
            <a:p>
              <a:pPr>
                <a:lnSpc>
                  <a:spcPct val="90000"/>
                </a:lnSpc>
              </a:pPr>
              <a:r>
                <a:rPr lang="fr-FR" dirty="0">
                  <a:solidFill>
                    <a:schemeClr val="accent2"/>
                  </a:solidFill>
                  <a:latin typeface="Arial Unicode MS" panose="020B0604020202020204"/>
                </a:rPr>
                <a:t>géographie, politiques publiques, place du secteur privé </a:t>
              </a:r>
            </a:p>
            <a:p>
              <a:pPr>
                <a:lnSpc>
                  <a:spcPct val="90000"/>
                </a:lnSpc>
              </a:pPr>
              <a:r>
                <a:rPr lang="fr-FR" dirty="0">
                  <a:solidFill>
                    <a:schemeClr val="accent2"/>
                  </a:solidFill>
                  <a:latin typeface="Arial Unicode MS" panose="020B0604020202020204"/>
                </a:rPr>
                <a:t>et offres de formation et besoins en compétences dans le domaine de l’énergie (</a:t>
              </a:r>
              <a:r>
                <a:rPr lang="fr-FR" dirty="0" err="1">
                  <a:solidFill>
                    <a:schemeClr val="accent2"/>
                  </a:solidFill>
                  <a:latin typeface="Arial Unicode MS" panose="020B0604020202020204"/>
                </a:rPr>
                <a:t>EnR</a:t>
              </a:r>
              <a:r>
                <a:rPr lang="fr-FR" dirty="0">
                  <a:solidFill>
                    <a:schemeClr val="accent2"/>
                  </a:solidFill>
                  <a:latin typeface="Arial Unicode MS" panose="020B0604020202020204"/>
                </a:rPr>
                <a:t>-EE)</a:t>
              </a:r>
              <a:endParaRPr lang="en-US" dirty="0">
                <a:solidFill>
                  <a:schemeClr val="accent2"/>
                </a:solidFill>
                <a:latin typeface="Arial Unicode MS" panose="020B0604020202020204"/>
                <a:ea typeface="Arial Unicode MS" charset="0"/>
                <a:cs typeface="Arial Unicode MS" charset="0"/>
              </a:endParaRPr>
            </a:p>
          </p:txBody>
        </p:sp>
        <p:cxnSp>
          <p:nvCxnSpPr>
            <p:cNvPr id="13" name="Straight Connector 10"/>
            <p:cNvCxnSpPr/>
            <p:nvPr/>
          </p:nvCxnSpPr>
          <p:spPr>
            <a:xfrm>
              <a:off x="5077084" y="3199029"/>
              <a:ext cx="343990" cy="0"/>
            </a:xfrm>
            <a:prstGeom prst="line">
              <a:avLst/>
            </a:prstGeom>
            <a:ln w="25400">
              <a:solidFill>
                <a:srgbClr val="19A8B8"/>
              </a:solidFill>
            </a:ln>
          </p:spPr>
          <p:style>
            <a:lnRef idx="1">
              <a:schemeClr val="accent1"/>
            </a:lnRef>
            <a:fillRef idx="0">
              <a:schemeClr val="accent1"/>
            </a:fillRef>
            <a:effectRef idx="0">
              <a:schemeClr val="accent1"/>
            </a:effectRef>
            <a:fontRef idx="minor">
              <a:schemeClr val="tx1"/>
            </a:fontRef>
          </p:style>
        </p:cxnSp>
        <p:sp>
          <p:nvSpPr>
            <p:cNvPr id="15" name="TextBox 12"/>
            <p:cNvSpPr txBox="1"/>
            <p:nvPr/>
          </p:nvSpPr>
          <p:spPr>
            <a:xfrm>
              <a:off x="3554239" y="3363378"/>
              <a:ext cx="1426432" cy="297517"/>
            </a:xfrm>
            <a:prstGeom prst="rect">
              <a:avLst/>
            </a:prstGeom>
            <a:noFill/>
          </p:spPr>
          <p:txBody>
            <a:bodyPr wrap="none" lIns="0" rtlCol="0">
              <a:spAutoFit/>
            </a:bodyPr>
            <a:lstStyle/>
            <a:p>
              <a:pPr>
                <a:lnSpc>
                  <a:spcPct val="80000"/>
                </a:lnSpc>
              </a:pPr>
              <a:r>
                <a:rPr lang="en-US" sz="1600" b="1" spc="300" dirty="0">
                  <a:solidFill>
                    <a:srgbClr val="F58220"/>
                  </a:solidFill>
                  <a:latin typeface="Arial Unicode MS" charset="0"/>
                  <a:ea typeface="Arial Unicode MS" charset="0"/>
                  <a:cs typeface="Arial Unicode MS" charset="0"/>
                </a:rPr>
                <a:t>#</a:t>
              </a:r>
              <a:r>
                <a:rPr lang="en-US" sz="1600" b="1" spc="300" dirty="0">
                  <a:latin typeface="Arial Unicode MS" charset="0"/>
                  <a:ea typeface="Arial Unicode MS" charset="0"/>
                  <a:cs typeface="Arial Unicode MS" charset="0"/>
                </a:rPr>
                <a:t>PARTIE 2</a:t>
              </a:r>
            </a:p>
          </p:txBody>
        </p:sp>
      </p:grpSp>
      <p:sp>
        <p:nvSpPr>
          <p:cNvPr id="16" name="TextBox 13"/>
          <p:cNvSpPr txBox="1"/>
          <p:nvPr/>
        </p:nvSpPr>
        <p:spPr>
          <a:xfrm>
            <a:off x="423234" y="402059"/>
            <a:ext cx="2885315" cy="605294"/>
          </a:xfrm>
          <a:prstGeom prst="rect">
            <a:avLst/>
          </a:prstGeom>
          <a:noFill/>
        </p:spPr>
        <p:txBody>
          <a:bodyPr wrap="none" lIns="0" rtlCol="0">
            <a:spAutoFit/>
          </a:bodyPr>
          <a:lstStyle/>
          <a:p>
            <a:pPr>
              <a:lnSpc>
                <a:spcPct val="80000"/>
              </a:lnSpc>
            </a:pPr>
            <a:r>
              <a:rPr lang="en-US" sz="4000" b="1" dirty="0">
                <a:solidFill>
                  <a:srgbClr val="F58220"/>
                </a:solidFill>
                <a:latin typeface="Arial Unicode MS"/>
                <a:ea typeface="Verdana" panose="020B0604030504040204" pitchFamily="34" charset="0"/>
                <a:cs typeface="Arial Unicode MS"/>
              </a:rPr>
              <a:t>SOMMAIRE</a:t>
            </a:r>
          </a:p>
        </p:txBody>
      </p:sp>
      <p:grpSp>
        <p:nvGrpSpPr>
          <p:cNvPr id="17" name="Group 7"/>
          <p:cNvGrpSpPr/>
          <p:nvPr/>
        </p:nvGrpSpPr>
        <p:grpSpPr>
          <a:xfrm>
            <a:off x="3033726" y="4665569"/>
            <a:ext cx="5172494" cy="992031"/>
            <a:chOff x="3012034" y="3015358"/>
            <a:chExt cx="5172494" cy="992031"/>
          </a:xfrm>
        </p:grpSpPr>
        <p:sp>
          <p:nvSpPr>
            <p:cNvPr id="18" name="TextBox 8"/>
            <p:cNvSpPr txBox="1"/>
            <p:nvPr/>
          </p:nvSpPr>
          <p:spPr>
            <a:xfrm>
              <a:off x="3012034" y="3100218"/>
              <a:ext cx="1034899" cy="907171"/>
            </a:xfrm>
            <a:prstGeom prst="rect">
              <a:avLst/>
            </a:prstGeom>
            <a:noFill/>
          </p:spPr>
          <p:txBody>
            <a:bodyPr wrap="none" lIns="0" rtlCol="0">
              <a:spAutoFit/>
            </a:bodyPr>
            <a:lstStyle/>
            <a:p>
              <a:pPr>
                <a:lnSpc>
                  <a:spcPct val="80000"/>
                </a:lnSpc>
              </a:pPr>
              <a:r>
                <a:rPr lang="en-US" sz="6600" b="1" dirty="0">
                  <a:solidFill>
                    <a:schemeClr val="bg1">
                      <a:lumMod val="50000"/>
                      <a:alpha val="20000"/>
                    </a:schemeClr>
                  </a:solidFill>
                  <a:latin typeface="Arial Unicode MS" charset="0"/>
                  <a:ea typeface="Arial Unicode MS" charset="0"/>
                  <a:cs typeface="Arial Unicode MS" charset="0"/>
                </a:rPr>
                <a:t>03</a:t>
              </a:r>
            </a:p>
          </p:txBody>
        </p:sp>
        <p:sp>
          <p:nvSpPr>
            <p:cNvPr id="19" name="TextBox 9"/>
            <p:cNvSpPr txBox="1"/>
            <p:nvPr/>
          </p:nvSpPr>
          <p:spPr>
            <a:xfrm>
              <a:off x="5077084" y="3188528"/>
              <a:ext cx="3107444" cy="484748"/>
            </a:xfrm>
            <a:prstGeom prst="rect">
              <a:avLst/>
            </a:prstGeom>
            <a:noFill/>
          </p:spPr>
          <p:txBody>
            <a:bodyPr wrap="none" lIns="0" rtlCol="0">
              <a:spAutoFit/>
            </a:bodyPr>
            <a:lstStyle/>
            <a:p>
              <a:pPr>
                <a:lnSpc>
                  <a:spcPct val="90000"/>
                </a:lnSpc>
              </a:pPr>
              <a:endParaRPr lang="en-US" sz="1000" dirty="0">
                <a:solidFill>
                  <a:schemeClr val="accent2"/>
                </a:solidFill>
                <a:latin typeface="Arial Unicode MS" panose="020B0604020202020204"/>
                <a:ea typeface="Arial Unicode MS" charset="0"/>
                <a:cs typeface="Arial Unicode MS" charset="0"/>
              </a:endParaRPr>
            </a:p>
            <a:p>
              <a:pPr>
                <a:lnSpc>
                  <a:spcPct val="90000"/>
                </a:lnSpc>
              </a:pPr>
              <a:r>
                <a:rPr lang="en-US" dirty="0" err="1">
                  <a:solidFill>
                    <a:schemeClr val="accent2"/>
                  </a:solidFill>
                  <a:latin typeface="Arial Unicode MS" panose="020B0604020202020204"/>
                  <a:ea typeface="Arial Unicode MS" charset="0"/>
                  <a:cs typeface="Arial Unicode MS" charset="0"/>
                </a:rPr>
                <a:t>Activités</a:t>
              </a:r>
              <a:r>
                <a:rPr lang="en-US" dirty="0">
                  <a:solidFill>
                    <a:schemeClr val="accent2"/>
                  </a:solidFill>
                  <a:latin typeface="Arial Unicode MS" panose="020B0604020202020204"/>
                  <a:ea typeface="Arial Unicode MS" charset="0"/>
                  <a:cs typeface="Arial Unicode MS" charset="0"/>
                </a:rPr>
                <a:t> et </a:t>
              </a:r>
              <a:r>
                <a:rPr lang="en-US" dirty="0" err="1">
                  <a:solidFill>
                    <a:schemeClr val="accent2"/>
                  </a:solidFill>
                  <a:latin typeface="Arial Unicode MS" panose="020B0604020202020204"/>
                  <a:ea typeface="Arial Unicode MS" charset="0"/>
                  <a:cs typeface="Arial Unicode MS" charset="0"/>
                </a:rPr>
                <a:t>résultats</a:t>
              </a:r>
              <a:r>
                <a:rPr lang="en-US" dirty="0">
                  <a:solidFill>
                    <a:schemeClr val="accent2"/>
                  </a:solidFill>
                  <a:latin typeface="Arial Unicode MS" panose="020B0604020202020204"/>
                  <a:ea typeface="Arial Unicode MS" charset="0"/>
                  <a:cs typeface="Arial Unicode MS" charset="0"/>
                </a:rPr>
                <a:t> </a:t>
              </a:r>
              <a:r>
                <a:rPr lang="en-US" dirty="0" err="1">
                  <a:solidFill>
                    <a:schemeClr val="accent2"/>
                  </a:solidFill>
                  <a:latin typeface="Arial Unicode MS" panose="020B0604020202020204"/>
                  <a:ea typeface="Arial Unicode MS" charset="0"/>
                  <a:cs typeface="Arial Unicode MS" charset="0"/>
                </a:rPr>
                <a:t>attendus</a:t>
              </a:r>
              <a:endParaRPr lang="en-US" dirty="0">
                <a:solidFill>
                  <a:schemeClr val="accent2"/>
                </a:solidFill>
                <a:latin typeface="Arial Unicode MS" panose="020B0604020202020204"/>
                <a:ea typeface="Arial Unicode MS" charset="0"/>
                <a:cs typeface="Arial Unicode MS" charset="0"/>
              </a:endParaRPr>
            </a:p>
          </p:txBody>
        </p:sp>
        <p:cxnSp>
          <p:nvCxnSpPr>
            <p:cNvPr id="20" name="Straight Connector 10"/>
            <p:cNvCxnSpPr/>
            <p:nvPr/>
          </p:nvCxnSpPr>
          <p:spPr>
            <a:xfrm>
              <a:off x="5077084" y="3015358"/>
              <a:ext cx="343990" cy="0"/>
            </a:xfrm>
            <a:prstGeom prst="line">
              <a:avLst/>
            </a:prstGeom>
            <a:ln w="25400">
              <a:solidFill>
                <a:srgbClr val="19A8B8"/>
              </a:solidFill>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3554239" y="3385854"/>
              <a:ext cx="1462901" cy="289310"/>
            </a:xfrm>
            <a:prstGeom prst="rect">
              <a:avLst/>
            </a:prstGeom>
            <a:noFill/>
          </p:spPr>
          <p:txBody>
            <a:bodyPr wrap="none" lIns="0" rtlCol="0">
              <a:spAutoFit/>
            </a:bodyPr>
            <a:lstStyle/>
            <a:p>
              <a:pPr>
                <a:lnSpc>
                  <a:spcPct val="80000"/>
                </a:lnSpc>
              </a:pPr>
              <a:r>
                <a:rPr lang="en-US" sz="1600" b="1" spc="300" dirty="0">
                  <a:solidFill>
                    <a:srgbClr val="F58220"/>
                  </a:solidFill>
                  <a:latin typeface="Arial Unicode MS" charset="0"/>
                  <a:ea typeface="Arial Unicode MS" charset="0"/>
                  <a:cs typeface="Arial Unicode MS" charset="0"/>
                </a:rPr>
                <a:t>#</a:t>
              </a:r>
              <a:r>
                <a:rPr lang="en-US" sz="1600" b="1" spc="300" dirty="0">
                  <a:latin typeface="Arial Unicode MS" charset="0"/>
                  <a:ea typeface="Arial Unicode MS" charset="0"/>
                  <a:cs typeface="Arial Unicode MS" charset="0"/>
                </a:rPr>
                <a:t>PARTIE 3</a:t>
              </a:r>
            </a:p>
          </p:txBody>
        </p:sp>
      </p:grpSp>
      <p:sp>
        <p:nvSpPr>
          <p:cNvPr id="24" name="TextBox 6"/>
          <p:cNvSpPr txBox="1"/>
          <p:nvPr/>
        </p:nvSpPr>
        <p:spPr>
          <a:xfrm>
            <a:off x="3531971" y="1151835"/>
            <a:ext cx="2241058" cy="297517"/>
          </a:xfrm>
          <a:prstGeom prst="rect">
            <a:avLst/>
          </a:prstGeom>
          <a:noFill/>
        </p:spPr>
        <p:txBody>
          <a:bodyPr wrap="none" lIns="0" rtlCol="0">
            <a:spAutoFit/>
          </a:bodyPr>
          <a:lstStyle/>
          <a:p>
            <a:pPr>
              <a:lnSpc>
                <a:spcPct val="80000"/>
              </a:lnSpc>
            </a:pPr>
            <a:r>
              <a:rPr lang="en-US" sz="1600" b="1" spc="300" dirty="0">
                <a:solidFill>
                  <a:srgbClr val="F58220"/>
                </a:solidFill>
                <a:latin typeface="Arial Unicode MS" charset="0"/>
                <a:ea typeface="Arial Unicode MS" charset="0"/>
                <a:cs typeface="Arial Unicode MS" charset="0"/>
              </a:rPr>
              <a:t>#</a:t>
            </a:r>
            <a:r>
              <a:rPr lang="en-US" sz="1600" b="1" spc="300" dirty="0">
                <a:latin typeface="Arial Unicode MS" charset="0"/>
                <a:ea typeface="Arial Unicode MS" charset="0"/>
                <a:cs typeface="Arial Unicode MS" charset="0"/>
              </a:rPr>
              <a:t>INTRODUCTION</a:t>
            </a:r>
          </a:p>
        </p:txBody>
      </p:sp>
      <p:cxnSp>
        <p:nvCxnSpPr>
          <p:cNvPr id="25" name="Straight Connector 4"/>
          <p:cNvCxnSpPr/>
          <p:nvPr/>
        </p:nvCxnSpPr>
        <p:spPr>
          <a:xfrm>
            <a:off x="5067516" y="967799"/>
            <a:ext cx="343990" cy="0"/>
          </a:xfrm>
          <a:prstGeom prst="line">
            <a:avLst/>
          </a:prstGeom>
          <a:ln w="25400">
            <a:solidFill>
              <a:srgbClr val="19A8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7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p:cNvSpPr txBox="1"/>
          <p:nvPr/>
        </p:nvSpPr>
        <p:spPr>
          <a:xfrm>
            <a:off x="423234" y="402059"/>
            <a:ext cx="4024700" cy="605294"/>
          </a:xfrm>
          <a:prstGeom prst="rect">
            <a:avLst/>
          </a:prstGeom>
          <a:noFill/>
        </p:spPr>
        <p:txBody>
          <a:bodyPr wrap="none" lIns="0" rtlCol="0">
            <a:spAutoFit/>
          </a:bodyPr>
          <a:lstStyle/>
          <a:p>
            <a:pPr>
              <a:lnSpc>
                <a:spcPct val="80000"/>
              </a:lnSpc>
            </a:pPr>
            <a:r>
              <a:rPr lang="en-US" sz="4000" b="1" dirty="0">
                <a:solidFill>
                  <a:srgbClr val="F58220"/>
                </a:solidFill>
                <a:latin typeface="Arial Unicode MS"/>
                <a:ea typeface="Verdana" panose="020B0604030504040204" pitchFamily="34" charset="0"/>
                <a:cs typeface="Arial Unicode MS"/>
              </a:rPr>
              <a:t>INTRODUCTION</a:t>
            </a:r>
          </a:p>
        </p:txBody>
      </p:sp>
      <p:sp>
        <p:nvSpPr>
          <p:cNvPr id="2" name="ZoneTexte 1"/>
          <p:cNvSpPr txBox="1"/>
          <p:nvPr/>
        </p:nvSpPr>
        <p:spPr>
          <a:xfrm>
            <a:off x="423234" y="1834792"/>
            <a:ext cx="11362366" cy="3693319"/>
          </a:xfrm>
          <a:prstGeom prst="rect">
            <a:avLst/>
          </a:prstGeom>
          <a:noFill/>
        </p:spPr>
        <p:txBody>
          <a:bodyPr wrap="square" rtlCol="0">
            <a:spAutoFit/>
          </a:bodyPr>
          <a:lstStyle/>
          <a:p>
            <a:pPr algn="just"/>
            <a:r>
              <a:rPr lang="fr-FR" dirty="0"/>
              <a:t>• Défi international, la transition énergétique nécessite la mise en œuvre conjuguée de plusieurs leviers dont celui des formations pour couvrir les besoins en compétences requises. </a:t>
            </a:r>
          </a:p>
          <a:p>
            <a:pPr algn="just"/>
            <a:endParaRPr lang="fr-FR" dirty="0"/>
          </a:p>
          <a:p>
            <a:pPr algn="just"/>
            <a:r>
              <a:rPr lang="fr-FR" dirty="0"/>
              <a:t>• Initié par la Commission de l’Océan Indien (COI) et porté par l’AUF, le projet FESTII est une réponse régionale à cet enjeu de développement des compétences dans l’énergie électrique, intégrant les énergies renouvelables (</a:t>
            </a:r>
            <a:r>
              <a:rPr lang="fr-FR" dirty="0" err="1"/>
              <a:t>EnR</a:t>
            </a:r>
            <a:r>
              <a:rPr lang="fr-FR" dirty="0"/>
              <a:t>) et l’Efficacité Énergétique (EE), articulée aux politiques publiques et aux initiatives du secteur privé de chacun des pays partenaires. </a:t>
            </a:r>
          </a:p>
          <a:p>
            <a:pPr algn="just"/>
            <a:endParaRPr lang="fr-FR" dirty="0"/>
          </a:p>
          <a:p>
            <a:pPr algn="just"/>
            <a:r>
              <a:rPr lang="fr-FR" dirty="0"/>
              <a:t>• Le projet FESTII prolonge l’appui que leur apporte la COI, notamment à travers le programme ÉNERGIES (2014-2019), avec un financement de l’Union européenne (10</a:t>
            </a:r>
            <a:r>
              <a:rPr lang="fr-FR" baseline="30000" dirty="0"/>
              <a:t>ème</a:t>
            </a:r>
            <a:r>
              <a:rPr lang="fr-FR" dirty="0"/>
              <a:t> FED). </a:t>
            </a:r>
          </a:p>
          <a:p>
            <a:pPr algn="just"/>
            <a:endParaRPr lang="fr-FR" dirty="0"/>
          </a:p>
          <a:p>
            <a:pPr algn="just"/>
            <a:r>
              <a:rPr lang="fr-FR" dirty="0"/>
              <a:t>• Il s’appuie sur les expertises déjà réalisées (2014/2017) et sur des missions préalables organisées pays par pays pour appréhender les perspectives de développement du domaine et les besoins en compétences induits. </a:t>
            </a:r>
          </a:p>
        </p:txBody>
      </p:sp>
    </p:spTree>
    <p:extLst>
      <p:ext uri="{BB962C8B-B14F-4D97-AF65-F5344CB8AC3E}">
        <p14:creationId xmlns:p14="http://schemas.microsoft.com/office/powerpoint/2010/main" val="157013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1"/>
          <p:cNvSpPr txBox="1"/>
          <p:nvPr/>
        </p:nvSpPr>
        <p:spPr>
          <a:xfrm>
            <a:off x="357366" y="189409"/>
            <a:ext cx="6645440" cy="656590"/>
          </a:xfrm>
          <a:prstGeom prst="rect">
            <a:avLst/>
          </a:prstGeom>
          <a:noFill/>
        </p:spPr>
        <p:txBody>
          <a:bodyPr wrap="square" lIns="0" rIns="0" rtlCol="0">
            <a:spAutoFit/>
          </a:bodyPr>
          <a:lstStyle/>
          <a:p>
            <a:pPr>
              <a:lnSpc>
                <a:spcPct val="90000"/>
              </a:lnSpc>
            </a:pPr>
            <a:r>
              <a:rPr lang="fr-FR" sz="4000" dirty="0">
                <a:solidFill>
                  <a:schemeClr val="accent2"/>
                </a:solidFill>
                <a:latin typeface="Arial Unicode MS" panose="020B0604020202020204"/>
              </a:rPr>
              <a:t>PARTIE 1- Erasmus +</a:t>
            </a:r>
            <a:endParaRPr lang="en-US" sz="4000" dirty="0">
              <a:solidFill>
                <a:schemeClr val="accent2"/>
              </a:solidFill>
              <a:latin typeface="Arial Unicode MS" panose="020B0604020202020204"/>
              <a:ea typeface="Arial Unicode MS" charset="0"/>
              <a:cs typeface="Arial Unicode MS" charset="0"/>
            </a:endParaRPr>
          </a:p>
        </p:txBody>
      </p:sp>
      <p:cxnSp>
        <p:nvCxnSpPr>
          <p:cNvPr id="27" name="Connecteur droit 26"/>
          <p:cNvCxnSpPr/>
          <p:nvPr/>
        </p:nvCxnSpPr>
        <p:spPr>
          <a:xfrm>
            <a:off x="7124701" y="476344"/>
            <a:ext cx="5067299" cy="8315"/>
          </a:xfrm>
          <a:prstGeom prst="line">
            <a:avLst/>
          </a:prstGeom>
          <a:ln w="57150">
            <a:solidFill>
              <a:srgbClr val="19A8B8"/>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289932" y="1052004"/>
            <a:ext cx="11694251" cy="5632312"/>
          </a:xfrm>
          <a:prstGeom prst="rect">
            <a:avLst/>
          </a:prstGeom>
          <a:noFill/>
        </p:spPr>
        <p:txBody>
          <a:bodyPr wrap="square" rtlCol="0">
            <a:spAutoFit/>
          </a:bodyPr>
          <a:lstStyle/>
          <a:p>
            <a:r>
              <a:rPr lang="fr-FR" b="1" dirty="0"/>
              <a:t>• 11- Le dispositif d’appel à projets</a:t>
            </a:r>
          </a:p>
          <a:p>
            <a:endParaRPr lang="fr-FR" b="1" dirty="0"/>
          </a:p>
          <a:p>
            <a:pPr marL="285750" indent="-285750">
              <a:buFontTx/>
              <a:buChar char="-"/>
            </a:pPr>
            <a:r>
              <a:rPr lang="fr-FR" dirty="0"/>
              <a:t>Programme de l’Union Européenne dans les domaines de l’</a:t>
            </a:r>
            <a:r>
              <a:rPr lang="fr-FR" dirty="0" err="1"/>
              <a:t>éducation</a:t>
            </a:r>
            <a:r>
              <a:rPr lang="fr-FR" dirty="0"/>
              <a:t>, de la formation, de la jeunesse et du sport pour la </a:t>
            </a:r>
            <a:r>
              <a:rPr lang="fr-FR" dirty="0" err="1"/>
              <a:t>période</a:t>
            </a:r>
            <a:r>
              <a:rPr lang="fr-FR" dirty="0"/>
              <a:t> 2014-2020;</a:t>
            </a:r>
          </a:p>
          <a:p>
            <a:endParaRPr lang="fr-FR" dirty="0"/>
          </a:p>
          <a:p>
            <a:pPr marL="285750" indent="-285750">
              <a:buFontTx/>
              <a:buChar char="-"/>
            </a:pPr>
            <a:r>
              <a:rPr lang="fr-FR" dirty="0"/>
              <a:t>Appel lancé tous les ans en octobre/novembre et dépôt des projets début février;</a:t>
            </a:r>
          </a:p>
          <a:p>
            <a:endParaRPr lang="fr-FR" dirty="0"/>
          </a:p>
          <a:p>
            <a:pPr marL="285750" indent="-285750">
              <a:buFontTx/>
              <a:buChar char="-"/>
            </a:pPr>
            <a:r>
              <a:rPr lang="fr-FR" dirty="0"/>
              <a:t>Un de ses objectifs généraux est de contribuer au </a:t>
            </a:r>
            <a:r>
              <a:rPr lang="fr-FR" dirty="0" err="1"/>
              <a:t>développement</a:t>
            </a:r>
            <a:r>
              <a:rPr lang="fr-FR" dirty="0"/>
              <a:t> durable des pays partenaires dans le domaine de l’enseignement </a:t>
            </a:r>
            <a:r>
              <a:rPr lang="fr-FR" dirty="0" err="1"/>
              <a:t>supérieur</a:t>
            </a:r>
            <a:r>
              <a:rPr lang="fr-FR" dirty="0"/>
              <a:t>; </a:t>
            </a:r>
          </a:p>
          <a:p>
            <a:endParaRPr lang="fr-FR" dirty="0"/>
          </a:p>
          <a:p>
            <a:pPr marL="285750" indent="-285750">
              <a:buFontTx/>
              <a:buChar char="-"/>
            </a:pPr>
            <a:r>
              <a:rPr lang="fr-FR" dirty="0"/>
              <a:t>Pour cette dimension internationale dans l’enseignement supérieur Erasmus + soutient notamment les projets visant à renforcer les </a:t>
            </a:r>
            <a:r>
              <a:rPr lang="fr-FR" dirty="0" err="1"/>
              <a:t>capacités</a:t>
            </a:r>
            <a:r>
              <a:rPr lang="fr-FR" dirty="0"/>
              <a:t> dans l’enseignement </a:t>
            </a:r>
            <a:r>
              <a:rPr lang="fr-FR" dirty="0" err="1"/>
              <a:t>supérieur</a:t>
            </a:r>
            <a:r>
              <a:rPr lang="fr-FR" dirty="0"/>
              <a:t> (action </a:t>
            </a:r>
            <a:r>
              <a:rPr lang="fr-FR" dirty="0" err="1"/>
              <a:t>cle</a:t>
            </a:r>
            <a:r>
              <a:rPr lang="fr-FR" dirty="0"/>
              <a:t>́ n° 2, </a:t>
            </a:r>
            <a:r>
              <a:rPr lang="fr-FR" dirty="0" err="1"/>
              <a:t>capacity</a:t>
            </a:r>
            <a:r>
              <a:rPr lang="fr-FR" dirty="0"/>
              <a:t> building) pour encourager la </a:t>
            </a:r>
            <a:r>
              <a:rPr lang="fr-FR" dirty="0" err="1"/>
              <a:t>coopération</a:t>
            </a:r>
            <a:r>
              <a:rPr lang="fr-FR" dirty="0"/>
              <a:t> et les partenariats qui ont des </a:t>
            </a:r>
            <a:r>
              <a:rPr lang="fr-FR" dirty="0" err="1"/>
              <a:t>répercussions</a:t>
            </a:r>
            <a:r>
              <a:rPr lang="fr-FR" dirty="0"/>
              <a:t> sur la modernisation et l’internationalisation des </a:t>
            </a:r>
            <a:r>
              <a:rPr lang="fr-FR" dirty="0" err="1"/>
              <a:t>établissements</a:t>
            </a:r>
            <a:r>
              <a:rPr lang="fr-FR" dirty="0"/>
              <a:t> et </a:t>
            </a:r>
            <a:r>
              <a:rPr lang="fr-FR" dirty="0" err="1"/>
              <a:t>systèmes</a:t>
            </a:r>
            <a:r>
              <a:rPr lang="fr-FR" dirty="0"/>
              <a:t> de l’enseignement </a:t>
            </a:r>
            <a:r>
              <a:rPr lang="fr-FR" dirty="0" err="1"/>
              <a:t>supérieur</a:t>
            </a:r>
            <a:r>
              <a:rPr lang="fr-FR" dirty="0"/>
              <a:t> dans les pays partenaires;</a:t>
            </a:r>
          </a:p>
          <a:p>
            <a:endParaRPr lang="fr-FR" dirty="0"/>
          </a:p>
          <a:p>
            <a:pPr marL="285750" indent="-285750">
              <a:buFontTx/>
              <a:buChar char="-"/>
            </a:pPr>
            <a:r>
              <a:rPr lang="fr-FR" dirty="0"/>
              <a:t>La contribution financière apportée par l’UE, outre l’expertise des EES européens associés, est comprise entre 500 000 €  et 1 000 000 € sur une durée de 3 ans</a:t>
            </a:r>
          </a:p>
          <a:p>
            <a:endParaRPr lang="fr-FR" dirty="0"/>
          </a:p>
          <a:p>
            <a:endParaRPr lang="fr-FR" dirty="0"/>
          </a:p>
          <a:p>
            <a:endParaRPr lang="fr-FR" dirty="0"/>
          </a:p>
        </p:txBody>
      </p:sp>
    </p:spTree>
    <p:extLst>
      <p:ext uri="{BB962C8B-B14F-4D97-AF65-F5344CB8AC3E}">
        <p14:creationId xmlns:p14="http://schemas.microsoft.com/office/powerpoint/2010/main" val="291978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necteur droit 26"/>
          <p:cNvCxnSpPr/>
          <p:nvPr/>
        </p:nvCxnSpPr>
        <p:spPr>
          <a:xfrm>
            <a:off x="7124701" y="476344"/>
            <a:ext cx="5067299" cy="8315"/>
          </a:xfrm>
          <a:prstGeom prst="line">
            <a:avLst/>
          </a:prstGeom>
          <a:ln w="57150">
            <a:solidFill>
              <a:srgbClr val="19A8B8"/>
            </a:solidFill>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633045" y="1759011"/>
            <a:ext cx="11032482" cy="3416320"/>
          </a:xfrm>
          <a:prstGeom prst="rect">
            <a:avLst/>
          </a:prstGeom>
          <a:noFill/>
        </p:spPr>
        <p:txBody>
          <a:bodyPr wrap="square" lIns="0" rIns="0" rtlCol="0">
            <a:spAutoFit/>
          </a:bodyPr>
          <a:lstStyle/>
          <a:p>
            <a:r>
              <a:rPr lang="fr-FR" dirty="0"/>
              <a:t>• 12 – </a:t>
            </a:r>
            <a:r>
              <a:rPr lang="fr-FR" b="1" dirty="0"/>
              <a:t>L’objectif de la COI et le rôle de l’AUF dans le projet FESTII</a:t>
            </a:r>
          </a:p>
          <a:p>
            <a:endParaRPr lang="fr-FR" b="1" dirty="0"/>
          </a:p>
          <a:p>
            <a:pPr marL="285750" indent="-285750" algn="just">
              <a:buFontTx/>
              <a:buChar char="-"/>
            </a:pPr>
            <a:r>
              <a:rPr lang="fr-FR" dirty="0" err="1"/>
              <a:t>Stratégie</a:t>
            </a:r>
            <a:r>
              <a:rPr lang="fr-FR" dirty="0"/>
              <a:t> </a:t>
            </a:r>
            <a:r>
              <a:rPr lang="fr-FR" dirty="0" err="1"/>
              <a:t>régionale</a:t>
            </a:r>
            <a:r>
              <a:rPr lang="fr-FR" dirty="0"/>
              <a:t> de la COI centrée sur le </a:t>
            </a:r>
            <a:r>
              <a:rPr lang="fr-FR" dirty="0" err="1"/>
              <a:t>développement</a:t>
            </a:r>
            <a:r>
              <a:rPr lang="fr-FR" dirty="0"/>
              <a:t> des ressources humaines et sur le renforcement des institutions;</a:t>
            </a:r>
          </a:p>
          <a:p>
            <a:pPr algn="just"/>
            <a:endParaRPr lang="fr-FR" dirty="0"/>
          </a:p>
          <a:p>
            <a:pPr marL="285750" indent="-285750" algn="just">
              <a:buFontTx/>
              <a:buChar char="-"/>
            </a:pPr>
            <a:r>
              <a:rPr lang="fr-FR" dirty="0"/>
              <a:t>Initiative de la COI de faire appel à l’AUF (Agence Universitaire de la Francophonie) à la fois pour identifier l’offre de formation existante sur la région et les besoins en compétences, actuels et futurs, des entreprises privées et publiques;</a:t>
            </a:r>
          </a:p>
          <a:p>
            <a:pPr algn="just"/>
            <a:endParaRPr lang="fr-FR" dirty="0"/>
          </a:p>
          <a:p>
            <a:pPr marL="285750" indent="-285750" algn="just">
              <a:buFontTx/>
              <a:buChar char="-"/>
            </a:pPr>
            <a:r>
              <a:rPr lang="fr-FR" dirty="0"/>
              <a:t>L’AUF, de par son réseau international d’établissements membres et son expertise (services centraux et directions régionales), coordonne le montage du projet, assure sa rédaction en lien avec les EES du consortium et son dépôt. Si le projet est sélectionné, l’AUF assurera la coordination de sa mise en œuvre et sa gestion financière.</a:t>
            </a:r>
            <a:endParaRPr lang="fr-FR"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ZoneTexte 1"/>
          <p:cNvSpPr txBox="1"/>
          <p:nvPr/>
        </p:nvSpPr>
        <p:spPr>
          <a:xfrm>
            <a:off x="427120" y="415807"/>
            <a:ext cx="3220503" cy="738664"/>
          </a:xfrm>
          <a:prstGeom prst="rect">
            <a:avLst/>
          </a:prstGeom>
          <a:noFill/>
        </p:spPr>
        <p:txBody>
          <a:bodyPr wrap="none" rtlCol="0">
            <a:spAutoFit/>
          </a:bodyPr>
          <a:lstStyle/>
          <a:p>
            <a:r>
              <a:rPr lang="fr-FR" sz="2400" dirty="0">
                <a:solidFill>
                  <a:schemeClr val="accent2"/>
                </a:solidFill>
                <a:latin typeface="Arial Unicode MS" panose="020B0604020202020204"/>
              </a:rPr>
              <a:t>PARTIE 1- Erasmus +</a:t>
            </a:r>
            <a:endParaRPr lang="en-US" sz="2400" dirty="0">
              <a:solidFill>
                <a:schemeClr val="accent2"/>
              </a:solidFill>
              <a:latin typeface="Arial Unicode MS" panose="020B0604020202020204"/>
              <a:ea typeface="Arial Unicode MS" charset="0"/>
              <a:cs typeface="Arial Unicode MS" charset="0"/>
            </a:endParaRPr>
          </a:p>
          <a:p>
            <a:endParaRPr lang="fr-FR" dirty="0"/>
          </a:p>
        </p:txBody>
      </p:sp>
    </p:spTree>
    <p:extLst>
      <p:ext uri="{BB962C8B-B14F-4D97-AF65-F5344CB8AC3E}">
        <p14:creationId xmlns:p14="http://schemas.microsoft.com/office/powerpoint/2010/main" val="198798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1"/>
          <p:cNvSpPr txBox="1"/>
          <p:nvPr/>
        </p:nvSpPr>
        <p:spPr>
          <a:xfrm>
            <a:off x="289932" y="357925"/>
            <a:ext cx="6226778" cy="461665"/>
          </a:xfrm>
          <a:prstGeom prst="rect">
            <a:avLst/>
          </a:prstGeom>
          <a:noFill/>
        </p:spPr>
        <p:txBody>
          <a:bodyPr wrap="square" lIns="0" rIns="0" rtlCol="0">
            <a:spAutoFit/>
          </a:bodyPr>
          <a:lstStyle/>
          <a:p>
            <a:r>
              <a:rPr lang="fr-FR" sz="2400" dirty="0">
                <a:solidFill>
                  <a:schemeClr val="accent2"/>
                </a:solidFill>
                <a:latin typeface="Arial Unicode MS" panose="020B0604020202020204"/>
              </a:rPr>
              <a:t>PARTIE 1- Erasmus +</a:t>
            </a:r>
            <a:endParaRPr lang="en-US" sz="2400" dirty="0">
              <a:solidFill>
                <a:schemeClr val="accent2"/>
              </a:solidFill>
              <a:latin typeface="Arial Unicode MS" panose="020B0604020202020204"/>
              <a:ea typeface="Arial Unicode MS" charset="0"/>
              <a:cs typeface="Arial Unicode MS" charset="0"/>
            </a:endParaRPr>
          </a:p>
        </p:txBody>
      </p:sp>
      <p:cxnSp>
        <p:nvCxnSpPr>
          <p:cNvPr id="27" name="Connecteur droit 26"/>
          <p:cNvCxnSpPr/>
          <p:nvPr/>
        </p:nvCxnSpPr>
        <p:spPr>
          <a:xfrm>
            <a:off x="7124701" y="476344"/>
            <a:ext cx="5067299" cy="8315"/>
          </a:xfrm>
          <a:prstGeom prst="line">
            <a:avLst/>
          </a:prstGeom>
          <a:ln w="57150">
            <a:solidFill>
              <a:srgbClr val="19A8B8"/>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89932" y="993052"/>
            <a:ext cx="11609967" cy="4893648"/>
          </a:xfrm>
          <a:prstGeom prst="rect">
            <a:avLst/>
          </a:prstGeom>
          <a:noFill/>
        </p:spPr>
        <p:txBody>
          <a:bodyPr wrap="square" rtlCol="0">
            <a:spAutoFit/>
          </a:bodyPr>
          <a:lstStyle/>
          <a:p>
            <a:r>
              <a:rPr lang="en-US" b="1" dirty="0">
                <a:latin typeface="Arial Unicode MS" panose="020B0604020202020204"/>
                <a:ea typeface="Arial Unicode MS" charset="0"/>
                <a:cs typeface="Arial Unicode MS" charset="0"/>
              </a:rPr>
              <a:t>• 13 - Le Consortium </a:t>
            </a:r>
            <a:r>
              <a:rPr lang="en-US" b="1" dirty="0" err="1">
                <a:latin typeface="Arial Unicode MS" panose="020B0604020202020204"/>
                <a:ea typeface="Arial Unicode MS" charset="0"/>
                <a:cs typeface="Arial Unicode MS" charset="0"/>
              </a:rPr>
              <a:t>d’Établissements</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d’Enseignement</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Supérieur</a:t>
            </a:r>
            <a:r>
              <a:rPr lang="en-US" b="1" dirty="0">
                <a:latin typeface="Arial Unicode MS" panose="020B0604020202020204"/>
                <a:ea typeface="Arial Unicode MS" charset="0"/>
                <a:cs typeface="Arial Unicode MS" charset="0"/>
              </a:rPr>
              <a:t> (EES)</a:t>
            </a:r>
          </a:p>
          <a:p>
            <a:r>
              <a:rPr lang="en-US" b="1" dirty="0">
                <a:latin typeface="Arial Unicode MS" panose="020B0604020202020204"/>
                <a:ea typeface="Arial Unicode MS" charset="0"/>
                <a:cs typeface="Arial Unicode MS" charset="0"/>
              </a:rPr>
              <a:t> </a:t>
            </a:r>
          </a:p>
          <a:p>
            <a:pPr marL="285750" indent="-285750">
              <a:buFontTx/>
              <a:buChar char="-"/>
            </a:pPr>
            <a:r>
              <a:rPr lang="en-US" b="1" dirty="0">
                <a:latin typeface="Arial Unicode MS" panose="020B0604020202020204"/>
                <a:ea typeface="Arial Unicode MS" charset="0"/>
                <a:cs typeface="Arial Unicode MS" charset="0"/>
              </a:rPr>
              <a:t>“ </a:t>
            </a:r>
            <a:r>
              <a:rPr lang="en-US" dirty="0">
                <a:latin typeface="Arial Unicode MS" panose="020B0604020202020204"/>
                <a:ea typeface="Arial Unicode MS" charset="0"/>
                <a:cs typeface="Arial Unicode MS" charset="0"/>
              </a:rPr>
              <a:t>Pays </a:t>
            </a:r>
            <a:r>
              <a:rPr lang="en-US" dirty="0" err="1">
                <a:latin typeface="Arial Unicode MS" panose="020B0604020202020204"/>
                <a:ea typeface="Arial Unicode MS" charset="0"/>
                <a:cs typeface="Arial Unicode MS" charset="0"/>
              </a:rPr>
              <a:t>partenaires</a:t>
            </a:r>
            <a:r>
              <a:rPr lang="en-US" dirty="0">
                <a:latin typeface="Arial Unicode MS" panose="020B0604020202020204"/>
                <a:ea typeface="Arial Unicode MS" charset="0"/>
                <a:cs typeface="Arial Unicode MS" charset="0"/>
              </a:rPr>
              <a:t>” du </a:t>
            </a:r>
            <a:r>
              <a:rPr lang="en-US" dirty="0" err="1">
                <a:latin typeface="Arial Unicode MS" panose="020B0604020202020204"/>
                <a:ea typeface="Arial Unicode MS" charset="0"/>
                <a:cs typeface="Arial Unicode MS" charset="0"/>
              </a:rPr>
              <a:t>périmètre</a:t>
            </a:r>
            <a:r>
              <a:rPr lang="en-US" dirty="0">
                <a:latin typeface="Arial Unicode MS" panose="020B0604020202020204"/>
                <a:ea typeface="Arial Unicode MS" charset="0"/>
                <a:cs typeface="Arial Unicode MS" charset="0"/>
              </a:rPr>
              <a:t> de la COI = pays </a:t>
            </a:r>
            <a:r>
              <a:rPr lang="en-US" dirty="0" err="1">
                <a:latin typeface="Arial Unicode MS" panose="020B0604020202020204"/>
                <a:ea typeface="Arial Unicode MS" charset="0"/>
                <a:cs typeface="Arial Unicode MS" charset="0"/>
              </a:rPr>
              <a:t>insulaires</a:t>
            </a:r>
            <a:endParaRPr lang="en-US" dirty="0">
              <a:latin typeface="Arial Unicode MS" panose="020B0604020202020204"/>
              <a:ea typeface="Arial Unicode MS" charset="0"/>
              <a:cs typeface="Arial Unicode MS" charset="0"/>
            </a:endParaRPr>
          </a:p>
          <a:p>
            <a:pPr algn="just"/>
            <a:r>
              <a:rPr lang="en-US" dirty="0">
                <a:latin typeface="Arial Unicode MS" panose="020B0604020202020204"/>
                <a:ea typeface="Arial Unicode MS" charset="0"/>
                <a:cs typeface="Arial Unicode MS" charset="0"/>
              </a:rPr>
              <a:t>	. Le </a:t>
            </a:r>
            <a:r>
              <a:rPr lang="en-US" dirty="0" err="1">
                <a:latin typeface="Arial Unicode MS" panose="020B0604020202020204"/>
                <a:ea typeface="Arial Unicode MS" charset="0"/>
                <a:cs typeface="Arial Unicode MS" charset="0"/>
              </a:rPr>
              <a:t>projet</a:t>
            </a:r>
            <a:r>
              <a:rPr lang="en-US" dirty="0">
                <a:latin typeface="Arial Unicode MS" panose="020B0604020202020204"/>
                <a:ea typeface="Arial Unicode MS" charset="0"/>
                <a:cs typeface="Arial Unicode MS" charset="0"/>
              </a:rPr>
              <a:t> </a:t>
            </a:r>
            <a:r>
              <a:rPr lang="en-US" dirty="0" err="1">
                <a:latin typeface="Arial Unicode MS" panose="020B0604020202020204"/>
                <a:ea typeface="Arial Unicode MS" charset="0"/>
                <a:cs typeface="Arial Unicode MS" charset="0"/>
              </a:rPr>
              <a:t>associe</a:t>
            </a:r>
            <a:r>
              <a:rPr lang="en-US" dirty="0">
                <a:latin typeface="Arial Unicode MS" panose="020B0604020202020204"/>
                <a:ea typeface="Arial Unicode MS" charset="0"/>
                <a:cs typeface="Arial Unicode MS" charset="0"/>
              </a:rPr>
              <a:t> 1 </a:t>
            </a:r>
            <a:r>
              <a:rPr lang="en-US" dirty="0" err="1">
                <a:latin typeface="Arial Unicode MS" panose="020B0604020202020204"/>
                <a:ea typeface="Arial Unicode MS" charset="0"/>
                <a:cs typeface="Arial Unicode MS" charset="0"/>
              </a:rPr>
              <a:t>à</a:t>
            </a:r>
            <a:r>
              <a:rPr lang="en-US" dirty="0">
                <a:latin typeface="Arial Unicode MS" panose="020B0604020202020204"/>
                <a:ea typeface="Arial Unicode MS" charset="0"/>
                <a:cs typeface="Arial Unicode MS" charset="0"/>
              </a:rPr>
              <a:t> 2 EES de </a:t>
            </a:r>
            <a:r>
              <a:rPr lang="en-US" dirty="0" err="1">
                <a:latin typeface="Arial Unicode MS" panose="020B0604020202020204"/>
                <a:ea typeface="Arial Unicode MS" charset="0"/>
                <a:cs typeface="Arial Unicode MS" charset="0"/>
              </a:rPr>
              <a:t>ces</a:t>
            </a:r>
            <a:r>
              <a:rPr lang="en-US" dirty="0">
                <a:latin typeface="Arial Unicode MS" panose="020B0604020202020204"/>
                <a:ea typeface="Arial Unicode MS" charset="0"/>
                <a:cs typeface="Arial Unicode MS" charset="0"/>
              </a:rPr>
              <a:t> pays, </a:t>
            </a:r>
            <a:r>
              <a:rPr lang="en-US" dirty="0" err="1">
                <a:latin typeface="Arial Unicode MS" panose="020B0604020202020204"/>
                <a:ea typeface="Arial Unicode MS" charset="0"/>
                <a:cs typeface="Arial Unicode MS" charset="0"/>
              </a:rPr>
              <a:t>selon</a:t>
            </a:r>
            <a:r>
              <a:rPr lang="en-US" dirty="0">
                <a:latin typeface="Arial Unicode MS" panose="020B0604020202020204"/>
                <a:ea typeface="Arial Unicode MS" charset="0"/>
                <a:cs typeface="Arial Unicode MS" charset="0"/>
              </a:rPr>
              <a:t> les </a:t>
            </a:r>
            <a:r>
              <a:rPr lang="en-US" dirty="0" err="1">
                <a:latin typeface="Arial Unicode MS" panose="020B0604020202020204"/>
                <a:ea typeface="Arial Unicode MS" charset="0"/>
                <a:cs typeface="Arial Unicode MS" charset="0"/>
              </a:rPr>
              <a:t>critères</a:t>
            </a:r>
            <a:r>
              <a:rPr lang="en-US" dirty="0">
                <a:latin typeface="Arial Unicode MS" panose="020B0604020202020204"/>
                <a:ea typeface="Arial Unicode MS" charset="0"/>
                <a:cs typeface="Arial Unicode MS" charset="0"/>
              </a:rPr>
              <a:t> du </a:t>
            </a:r>
            <a:r>
              <a:rPr lang="en-US" dirty="0" err="1">
                <a:latin typeface="Arial Unicode MS" panose="020B0604020202020204"/>
                <a:ea typeface="Arial Unicode MS" charset="0"/>
                <a:cs typeface="Arial Unicode MS" charset="0"/>
              </a:rPr>
              <a:t>programme</a:t>
            </a:r>
            <a:r>
              <a:rPr lang="en-US" dirty="0">
                <a:latin typeface="Arial Unicode MS" panose="020B0604020202020204"/>
                <a:ea typeface="Arial Unicode MS" charset="0"/>
                <a:cs typeface="Arial Unicode MS" charset="0"/>
              </a:rPr>
              <a:t> Erasmus+,  </a:t>
            </a:r>
            <a:r>
              <a:rPr lang="en-US" dirty="0" err="1">
                <a:latin typeface="Arial Unicode MS" panose="020B0604020202020204"/>
                <a:ea typeface="Arial Unicode MS" charset="0"/>
                <a:cs typeface="Arial Unicode MS" charset="0"/>
              </a:rPr>
              <a:t>soit</a:t>
            </a:r>
            <a:r>
              <a:rPr lang="en-US" dirty="0">
                <a:latin typeface="Arial Unicode MS" panose="020B0604020202020204"/>
                <a:ea typeface="Arial Unicode MS" charset="0"/>
                <a:cs typeface="Arial Unicode MS" charset="0"/>
              </a:rPr>
              <a:t> 5 	</a:t>
            </a:r>
            <a:r>
              <a:rPr lang="en-US" dirty="0" err="1">
                <a:latin typeface="Arial Unicode MS" panose="020B0604020202020204"/>
                <a:ea typeface="Arial Unicode MS" charset="0"/>
                <a:cs typeface="Arial Unicode MS" charset="0"/>
              </a:rPr>
              <a:t>établissements</a:t>
            </a:r>
            <a:r>
              <a:rPr lang="en-US" dirty="0">
                <a:latin typeface="Arial Unicode MS" panose="020B0604020202020204"/>
                <a:ea typeface="Arial Unicode MS" charset="0"/>
                <a:cs typeface="Arial Unicode MS" charset="0"/>
              </a:rPr>
              <a:t> </a:t>
            </a:r>
            <a:r>
              <a:rPr lang="en-US" dirty="0" err="1">
                <a:latin typeface="Arial Unicode MS" panose="020B0604020202020204"/>
                <a:ea typeface="Arial Unicode MS" charset="0"/>
                <a:cs typeface="Arial Unicode MS" charset="0"/>
              </a:rPr>
              <a:t>sur</a:t>
            </a:r>
            <a:r>
              <a:rPr lang="en-US" dirty="0">
                <a:latin typeface="Arial Unicode MS" panose="020B0604020202020204"/>
                <a:ea typeface="Arial Unicode MS" charset="0"/>
                <a:cs typeface="Arial Unicode MS" charset="0"/>
              </a:rPr>
              <a:t> 3 pays : UDC (</a:t>
            </a:r>
            <a:r>
              <a:rPr lang="en-US" dirty="0" err="1">
                <a:latin typeface="Arial Unicode MS" panose="020B0604020202020204"/>
                <a:ea typeface="Arial Unicode MS" charset="0"/>
                <a:cs typeface="Arial Unicode MS" charset="0"/>
              </a:rPr>
              <a:t>Comores</a:t>
            </a:r>
            <a:r>
              <a:rPr lang="en-US" dirty="0">
                <a:latin typeface="Arial Unicode MS" panose="020B0604020202020204"/>
                <a:ea typeface="Arial Unicode MS" charset="0"/>
                <a:cs typeface="Arial Unicode MS" charset="0"/>
              </a:rPr>
              <a:t>); IST </a:t>
            </a:r>
            <a:r>
              <a:rPr lang="en-US" dirty="0" err="1">
                <a:latin typeface="Arial Unicode MS" panose="020B0604020202020204"/>
                <a:ea typeface="Arial Unicode MS" charset="0"/>
                <a:cs typeface="Arial Unicode MS" charset="0"/>
              </a:rPr>
              <a:t>Tana</a:t>
            </a:r>
            <a:r>
              <a:rPr lang="en-US" dirty="0">
                <a:latin typeface="Arial Unicode MS" panose="020B0604020202020204"/>
                <a:ea typeface="Arial Unicode MS" charset="0"/>
                <a:cs typeface="Arial Unicode MS" charset="0"/>
              </a:rPr>
              <a:t> et IST Diego (Madagascar); UDM et UOM 	(Maurice)</a:t>
            </a:r>
          </a:p>
          <a:p>
            <a:pPr algn="just"/>
            <a:r>
              <a:rPr lang="en-US" dirty="0">
                <a:latin typeface="Arial Unicode MS" panose="020B0604020202020204"/>
                <a:ea typeface="Arial Unicode MS" charset="0"/>
                <a:cs typeface="Arial Unicode MS" charset="0"/>
              </a:rPr>
              <a:t>	</a:t>
            </a:r>
            <a:r>
              <a:rPr lang="en-US" dirty="0">
                <a:latin typeface="Arial Unicode MS" panose="020B0604020202020204"/>
                <a:ea typeface="Arial Unicode MS" charset="0"/>
                <a:cs typeface="Arial Unicode MS"/>
              </a:rPr>
              <a:t>. </a:t>
            </a:r>
            <a:r>
              <a:rPr lang="fr-FR" dirty="0">
                <a:latin typeface="Arial Unicode MS"/>
                <a:cs typeface="Arial Unicode MS"/>
              </a:rPr>
              <a:t>L’Université des Seychelles (</a:t>
            </a:r>
            <a:r>
              <a:rPr lang="fr-FR" dirty="0" err="1">
                <a:latin typeface="Arial Unicode MS"/>
                <a:cs typeface="Arial Unicode MS"/>
              </a:rPr>
              <a:t>UniSey</a:t>
            </a:r>
            <a:r>
              <a:rPr lang="fr-FR" dirty="0">
                <a:latin typeface="Arial Unicode MS"/>
                <a:cs typeface="Arial Unicode MS"/>
              </a:rPr>
              <a:t>), issue du 4</a:t>
            </a:r>
            <a:r>
              <a:rPr lang="fr-FR" baseline="30000" dirty="0">
                <a:latin typeface="Arial Unicode MS"/>
                <a:cs typeface="Arial Unicode MS"/>
              </a:rPr>
              <a:t>ème</a:t>
            </a:r>
            <a:r>
              <a:rPr lang="fr-FR" dirty="0">
                <a:latin typeface="Arial Unicode MS"/>
                <a:cs typeface="Arial Unicode MS"/>
              </a:rPr>
              <a:t> « pays partenaire » de la région, a participé à 	tous les travaux préparatoires mais n’a pas pu confirmer son engagement. Très jeune université 	(2009), elle ne dispose actuellement d’aucun(e) enseignant(e) dans le domaine. </a:t>
            </a:r>
          </a:p>
          <a:p>
            <a:endParaRPr lang="en-US" sz="1200" dirty="0">
              <a:latin typeface="Arial Unicode MS" panose="020B0604020202020204"/>
              <a:ea typeface="Arial Unicode MS" charset="0"/>
              <a:cs typeface="Arial Unicode MS" charset="0"/>
            </a:endParaRPr>
          </a:p>
          <a:p>
            <a:endParaRPr lang="en-US" sz="1200" b="1" dirty="0">
              <a:latin typeface="Arial Unicode MS" panose="020B0604020202020204"/>
              <a:ea typeface="Arial Unicode MS" charset="0"/>
              <a:cs typeface="Arial Unicode MS" charset="0"/>
            </a:endParaRPr>
          </a:p>
          <a:p>
            <a:pPr marL="285750" indent="-285750">
              <a:buFontTx/>
              <a:buChar char="-"/>
            </a:pPr>
            <a:r>
              <a:rPr lang="en-US" b="1" dirty="0">
                <a:latin typeface="Arial Unicode MS" panose="020B0604020202020204"/>
                <a:ea typeface="Arial Unicode MS" charset="0"/>
                <a:cs typeface="Arial Unicode MS" charset="0"/>
              </a:rPr>
              <a:t>“Pays </a:t>
            </a:r>
            <a:r>
              <a:rPr lang="en-US" b="1" dirty="0" err="1">
                <a:latin typeface="Arial Unicode MS" panose="020B0604020202020204"/>
                <a:ea typeface="Arial Unicode MS" charset="0"/>
                <a:cs typeface="Arial Unicode MS" charset="0"/>
              </a:rPr>
              <a:t>programme</a:t>
            </a:r>
            <a:r>
              <a:rPr lang="en-US" b="1" dirty="0">
                <a:latin typeface="Arial Unicode MS" panose="020B0604020202020204"/>
                <a:ea typeface="Arial Unicode MS" charset="0"/>
                <a:cs typeface="Arial Unicode MS" charset="0"/>
              </a:rPr>
              <a:t>” : </a:t>
            </a:r>
          </a:p>
          <a:p>
            <a:r>
              <a:rPr lang="en-US" b="1" dirty="0">
                <a:latin typeface="Arial Unicode MS" panose="020B0604020202020204"/>
                <a:ea typeface="Arial Unicode MS" charset="0"/>
                <a:cs typeface="Arial Unicode MS" charset="0"/>
              </a:rPr>
              <a:t>	. Au-</a:t>
            </a:r>
            <a:r>
              <a:rPr lang="en-US" b="1" dirty="0" err="1">
                <a:latin typeface="Arial Unicode MS" panose="020B0604020202020204"/>
                <a:ea typeface="Arial Unicode MS" charset="0"/>
                <a:cs typeface="Arial Unicode MS" charset="0"/>
              </a:rPr>
              <a:t>delà</a:t>
            </a:r>
            <a:r>
              <a:rPr lang="en-US" b="1" dirty="0">
                <a:latin typeface="Arial Unicode MS" panose="020B0604020202020204"/>
                <a:ea typeface="Arial Unicode MS" charset="0"/>
                <a:cs typeface="Arial Unicode MS" charset="0"/>
              </a:rPr>
              <a:t> des </a:t>
            </a:r>
            <a:r>
              <a:rPr lang="en-US" b="1" dirty="0" err="1">
                <a:latin typeface="Arial Unicode MS" panose="020B0604020202020204"/>
                <a:ea typeface="Arial Unicode MS" charset="0"/>
                <a:cs typeface="Arial Unicode MS" charset="0"/>
              </a:rPr>
              <a:t>compétences</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dans</a:t>
            </a:r>
            <a:r>
              <a:rPr lang="en-US" b="1" dirty="0">
                <a:latin typeface="Arial Unicode MS" panose="020B0604020202020204"/>
                <a:ea typeface="Arial Unicode MS" charset="0"/>
                <a:cs typeface="Arial Unicode MS" charset="0"/>
              </a:rPr>
              <a:t> le </a:t>
            </a:r>
            <a:r>
              <a:rPr lang="en-US" b="1" dirty="0" err="1">
                <a:latin typeface="Arial Unicode MS" panose="020B0604020202020204"/>
                <a:ea typeface="Arial Unicode MS" charset="0"/>
                <a:cs typeface="Arial Unicode MS" charset="0"/>
              </a:rPr>
              <a:t>domaine</a:t>
            </a:r>
            <a:r>
              <a:rPr lang="en-US" b="1" dirty="0">
                <a:latin typeface="Arial Unicode MS" panose="020B0604020202020204"/>
                <a:ea typeface="Arial Unicode MS" charset="0"/>
                <a:cs typeface="Arial Unicode MS" charset="0"/>
              </a:rPr>
              <a:t> de </a:t>
            </a:r>
            <a:r>
              <a:rPr lang="en-US" b="1" dirty="0" err="1">
                <a:latin typeface="Arial Unicode MS" panose="020B0604020202020204"/>
                <a:ea typeface="Arial Unicode MS" charset="0"/>
                <a:cs typeface="Arial Unicode MS" charset="0"/>
              </a:rPr>
              <a:t>l’énergie</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Enr</a:t>
            </a:r>
            <a:r>
              <a:rPr lang="en-US" b="1" dirty="0">
                <a:latin typeface="Arial Unicode MS" panose="020B0604020202020204"/>
                <a:ea typeface="Arial Unicode MS" charset="0"/>
                <a:cs typeface="Arial Unicode MS" charset="0"/>
              </a:rPr>
              <a:t>-EE), le </a:t>
            </a:r>
            <a:r>
              <a:rPr lang="en-US" b="1" dirty="0" err="1">
                <a:latin typeface="Arial Unicode MS" panose="020B0604020202020204"/>
                <a:ea typeface="Arial Unicode MS" charset="0"/>
                <a:cs typeface="Arial Unicode MS" charset="0"/>
              </a:rPr>
              <a:t>choix</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s’est</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basé</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sur</a:t>
            </a:r>
            <a:r>
              <a:rPr lang="en-US" b="1" dirty="0">
                <a:latin typeface="Arial Unicode MS" panose="020B0604020202020204"/>
                <a:ea typeface="Arial Unicode MS" charset="0"/>
                <a:cs typeface="Arial Unicode MS" charset="0"/>
              </a:rPr>
              <a:t> des 	</a:t>
            </a:r>
            <a:r>
              <a:rPr lang="en-US" b="1" dirty="0" err="1">
                <a:latin typeface="Arial Unicode MS" panose="020B0604020202020204"/>
                <a:ea typeface="Arial Unicode MS" charset="0"/>
                <a:cs typeface="Arial Unicode MS" charset="0"/>
              </a:rPr>
              <a:t>établissements</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implantés</a:t>
            </a:r>
            <a:r>
              <a:rPr lang="en-US" b="1" dirty="0">
                <a:latin typeface="Arial Unicode MS" panose="020B0604020202020204"/>
                <a:ea typeface="Arial Unicode MS" charset="0"/>
                <a:cs typeface="Arial Unicode MS" charset="0"/>
              </a:rPr>
              <a:t> en </a:t>
            </a:r>
            <a:r>
              <a:rPr lang="en-US" b="1" dirty="0" err="1">
                <a:latin typeface="Arial Unicode MS" panose="020B0604020202020204"/>
                <a:ea typeface="Arial Unicode MS" charset="0"/>
                <a:cs typeface="Arial Unicode MS" charset="0"/>
              </a:rPr>
              <a:t>territoires</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insulaires</a:t>
            </a:r>
            <a:r>
              <a:rPr lang="en-US" b="1" dirty="0">
                <a:latin typeface="Arial Unicode MS" panose="020B0604020202020204"/>
                <a:ea typeface="Arial Unicode MS" charset="0"/>
                <a:cs typeface="Arial Unicode MS" charset="0"/>
              </a:rPr>
              <a:t>;</a:t>
            </a:r>
          </a:p>
          <a:p>
            <a:r>
              <a:rPr lang="en-US" b="1" dirty="0">
                <a:latin typeface="Arial Unicode MS" panose="020B0604020202020204"/>
                <a:ea typeface="Arial Unicode MS" charset="0"/>
                <a:cs typeface="Arial Unicode MS" charset="0"/>
              </a:rPr>
              <a:t>	. 3 EES de </a:t>
            </a:r>
            <a:r>
              <a:rPr lang="en-US" b="1" dirty="0" err="1">
                <a:latin typeface="Arial Unicode MS" panose="020B0604020202020204"/>
                <a:ea typeface="Arial Unicode MS" charset="0"/>
                <a:cs typeface="Arial Unicode MS" charset="0"/>
              </a:rPr>
              <a:t>l’UE</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retenues</a:t>
            </a:r>
            <a:r>
              <a:rPr lang="en-US" b="1" dirty="0">
                <a:latin typeface="Arial Unicode MS" panose="020B0604020202020204"/>
                <a:ea typeface="Arial Unicode MS" charset="0"/>
                <a:cs typeface="Arial Unicode MS" charset="0"/>
              </a:rPr>
              <a:t> : </a:t>
            </a:r>
            <a:r>
              <a:rPr lang="en-US" b="1" dirty="0" err="1">
                <a:latin typeface="Arial Unicode MS" panose="020B0604020202020204"/>
                <a:ea typeface="Arial Unicode MS" charset="0"/>
                <a:cs typeface="Arial Unicode MS" charset="0"/>
              </a:rPr>
              <a:t>Université</a:t>
            </a:r>
            <a:r>
              <a:rPr lang="en-US" b="1" dirty="0">
                <a:latin typeface="Arial Unicode MS" panose="020B0604020202020204"/>
                <a:ea typeface="Arial Unicode MS" charset="0"/>
                <a:cs typeface="Arial Unicode MS" charset="0"/>
              </a:rPr>
              <a:t> de la </a:t>
            </a:r>
            <a:r>
              <a:rPr lang="en-US" b="1" dirty="0" err="1">
                <a:latin typeface="Arial Unicode MS" panose="020B0604020202020204"/>
                <a:ea typeface="Arial Unicode MS" charset="0"/>
                <a:cs typeface="Arial Unicode MS" charset="0"/>
              </a:rPr>
              <a:t>Réunion</a:t>
            </a:r>
            <a:r>
              <a:rPr lang="en-US" b="1" dirty="0">
                <a:latin typeface="Arial Unicode MS" panose="020B0604020202020204"/>
                <a:ea typeface="Arial Unicode MS" charset="0"/>
                <a:cs typeface="Arial Unicode MS" charset="0"/>
              </a:rPr>
              <a:t> (France); </a:t>
            </a:r>
            <a:r>
              <a:rPr lang="en-US" b="1" dirty="0" err="1">
                <a:latin typeface="Arial Unicode MS" panose="020B0604020202020204"/>
                <a:ea typeface="Arial Unicode MS" charset="0"/>
                <a:cs typeface="Arial Unicode MS" charset="0"/>
              </a:rPr>
              <a:t>Université</a:t>
            </a:r>
            <a:r>
              <a:rPr lang="en-US" b="1" dirty="0">
                <a:latin typeface="Arial Unicode MS" panose="020B0604020202020204"/>
                <a:ea typeface="Arial Unicode MS" charset="0"/>
                <a:cs typeface="Arial Unicode MS" charset="0"/>
              </a:rPr>
              <a:t> des </a:t>
            </a:r>
            <a:r>
              <a:rPr lang="en-US" b="1" dirty="0" err="1">
                <a:latin typeface="Arial Unicode MS" panose="020B0604020202020204"/>
                <a:ea typeface="Arial Unicode MS" charset="0"/>
                <a:cs typeface="Arial Unicode MS" charset="0"/>
              </a:rPr>
              <a:t>Açores</a:t>
            </a:r>
            <a:r>
              <a:rPr lang="en-US" b="1" dirty="0">
                <a:latin typeface="Arial Unicode MS" panose="020B0604020202020204"/>
                <a:ea typeface="Arial Unicode MS" charset="0"/>
                <a:cs typeface="Arial Unicode MS" charset="0"/>
              </a:rPr>
              <a:t> (Portugal);  </a:t>
            </a:r>
            <a:r>
              <a:rPr lang="en-US" b="1" dirty="0" err="1">
                <a:latin typeface="Arial Unicode MS" panose="020B0604020202020204"/>
                <a:ea typeface="Arial Unicode MS" charset="0"/>
                <a:cs typeface="Arial Unicode MS" charset="0"/>
              </a:rPr>
              <a:t>Université</a:t>
            </a:r>
            <a:r>
              <a:rPr lang="en-US" b="1" dirty="0">
                <a:latin typeface="Arial Unicode MS" panose="020B0604020202020204"/>
                <a:ea typeface="Arial Unicode MS" charset="0"/>
                <a:cs typeface="Arial Unicode MS" charset="0"/>
              </a:rPr>
              <a:t> de 	la Laguna (Canaries, </a:t>
            </a:r>
            <a:r>
              <a:rPr lang="en-US" b="1" dirty="0" err="1">
                <a:latin typeface="Arial Unicode MS" panose="020B0604020202020204"/>
                <a:ea typeface="Arial Unicode MS" charset="0"/>
                <a:cs typeface="Arial Unicode MS" charset="0"/>
              </a:rPr>
              <a:t>Espagne</a:t>
            </a:r>
            <a:r>
              <a:rPr lang="en-US" b="1" dirty="0">
                <a:latin typeface="Arial Unicode MS" panose="020B0604020202020204"/>
                <a:ea typeface="Arial Unicode MS" charset="0"/>
                <a:cs typeface="Arial Unicode MS" charset="0"/>
              </a:rPr>
              <a:t>)</a:t>
            </a:r>
          </a:p>
          <a:p>
            <a:endParaRPr lang="en-US" b="1" dirty="0">
              <a:latin typeface="Arial Unicode MS" panose="020B0604020202020204"/>
              <a:ea typeface="Arial Unicode MS" charset="0"/>
              <a:cs typeface="Arial Unicode MS" charset="0"/>
            </a:endParaRPr>
          </a:p>
          <a:p>
            <a:pPr marL="285750" indent="-285750">
              <a:buFontTx/>
              <a:buChar char="-"/>
            </a:pPr>
            <a:r>
              <a:rPr lang="en-US" b="1" dirty="0" err="1">
                <a:latin typeface="Arial Unicode MS" panose="020B0604020202020204"/>
                <a:ea typeface="Arial Unicode MS" charset="0"/>
                <a:cs typeface="Arial Unicode MS" charset="0"/>
              </a:rPr>
              <a:t>Autres</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partenaires</a:t>
            </a:r>
            <a:r>
              <a:rPr lang="en-US" b="1" dirty="0">
                <a:latin typeface="Arial Unicode MS" panose="020B0604020202020204"/>
                <a:ea typeface="Arial Unicode MS" charset="0"/>
                <a:cs typeface="Arial Unicode MS" charset="0"/>
              </a:rPr>
              <a:t> hors EES : la COI; </a:t>
            </a:r>
            <a:r>
              <a:rPr lang="en-US" b="1" dirty="0" err="1">
                <a:latin typeface="Arial Unicode MS" panose="020B0604020202020204"/>
                <a:ea typeface="Arial Unicode MS" charset="0"/>
                <a:cs typeface="Arial Unicode MS" charset="0"/>
              </a:rPr>
              <a:t>l’AUF</a:t>
            </a:r>
            <a:r>
              <a:rPr lang="en-US" b="1" dirty="0">
                <a:latin typeface="Arial Unicode MS" panose="020B0604020202020204"/>
                <a:ea typeface="Arial Unicode MS" charset="0"/>
                <a:cs typeface="Arial Unicode MS" charset="0"/>
              </a:rPr>
              <a:t> et </a:t>
            </a:r>
            <a:r>
              <a:rPr lang="en-US" b="1" dirty="0" err="1">
                <a:latin typeface="Arial Unicode MS" panose="020B0604020202020204"/>
                <a:ea typeface="Arial Unicode MS" charset="0"/>
                <a:cs typeface="Arial Unicode MS" charset="0"/>
              </a:rPr>
              <a:t>sa</a:t>
            </a:r>
            <a:r>
              <a:rPr lang="en-US" b="1" dirty="0">
                <a:latin typeface="Arial Unicode MS" panose="020B0604020202020204"/>
                <a:ea typeface="Arial Unicode MS" charset="0"/>
                <a:cs typeface="Arial Unicode MS" charset="0"/>
              </a:rPr>
              <a:t> Direction </a:t>
            </a:r>
            <a:r>
              <a:rPr lang="en-US" b="1" dirty="0" err="1">
                <a:latin typeface="Arial Unicode MS" panose="020B0604020202020204"/>
                <a:ea typeface="Arial Unicode MS" charset="0"/>
                <a:cs typeface="Arial Unicode MS" charset="0"/>
              </a:rPr>
              <a:t>régionale</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Océan</a:t>
            </a:r>
            <a:r>
              <a:rPr lang="en-US" b="1" dirty="0">
                <a:latin typeface="Arial Unicode MS" panose="020B0604020202020204"/>
                <a:ea typeface="Arial Unicode MS" charset="0"/>
                <a:cs typeface="Arial Unicode MS" charset="0"/>
              </a:rPr>
              <a:t> </a:t>
            </a:r>
            <a:r>
              <a:rPr lang="en-US" b="1" dirty="0" err="1">
                <a:latin typeface="Arial Unicode MS" panose="020B0604020202020204"/>
                <a:ea typeface="Arial Unicode MS" charset="0"/>
                <a:cs typeface="Arial Unicode MS" charset="0"/>
              </a:rPr>
              <a:t>indien</a:t>
            </a:r>
            <a:r>
              <a:rPr lang="en-US" b="1" dirty="0">
                <a:latin typeface="Arial Unicode MS" panose="020B0604020202020204"/>
                <a:ea typeface="Arial Unicode MS" charset="0"/>
                <a:cs typeface="Arial Unicode MS" charset="0"/>
              </a:rPr>
              <a:t>.</a:t>
            </a:r>
          </a:p>
        </p:txBody>
      </p:sp>
    </p:spTree>
    <p:extLst>
      <p:ext uri="{BB962C8B-B14F-4D97-AF65-F5344CB8AC3E}">
        <p14:creationId xmlns:p14="http://schemas.microsoft.com/office/powerpoint/2010/main" val="306752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1"/>
          <p:cNvSpPr txBox="1"/>
          <p:nvPr/>
        </p:nvSpPr>
        <p:spPr>
          <a:xfrm>
            <a:off x="289931" y="189409"/>
            <a:ext cx="7279269" cy="1764585"/>
          </a:xfrm>
          <a:prstGeom prst="rect">
            <a:avLst/>
          </a:prstGeom>
          <a:noFill/>
        </p:spPr>
        <p:txBody>
          <a:bodyPr wrap="square" lIns="0" rIns="0" rtlCol="0">
            <a:spAutoFit/>
          </a:bodyPr>
          <a:lstStyle/>
          <a:p>
            <a:pPr algn="just">
              <a:lnSpc>
                <a:spcPct val="90000"/>
              </a:lnSpc>
            </a:pPr>
            <a:r>
              <a:rPr lang="fr-FR" sz="4000" dirty="0">
                <a:solidFill>
                  <a:schemeClr val="accent2"/>
                </a:solidFill>
                <a:latin typeface="Arial Unicode MS" panose="020B0604020202020204"/>
              </a:rPr>
              <a:t>PARTIE 2 </a:t>
            </a:r>
          </a:p>
          <a:p>
            <a:pPr>
              <a:lnSpc>
                <a:spcPct val="90000"/>
              </a:lnSpc>
            </a:pPr>
            <a:r>
              <a:rPr lang="fr-FR" sz="4000" dirty="0">
                <a:solidFill>
                  <a:schemeClr val="accent2"/>
                </a:solidFill>
                <a:latin typeface="Arial Unicode MS" panose="020B0604020202020204"/>
              </a:rPr>
              <a:t>Contexte régional Océan indien en énergie</a:t>
            </a:r>
            <a:endParaRPr lang="en-US" sz="4000" dirty="0">
              <a:solidFill>
                <a:schemeClr val="accent2"/>
              </a:solidFill>
              <a:latin typeface="Arial Unicode MS" panose="020B0604020202020204"/>
              <a:ea typeface="Arial Unicode MS" charset="0"/>
              <a:cs typeface="Arial Unicode MS" charset="0"/>
            </a:endParaRPr>
          </a:p>
        </p:txBody>
      </p:sp>
      <p:cxnSp>
        <p:nvCxnSpPr>
          <p:cNvPr id="27" name="Connecteur droit 26"/>
          <p:cNvCxnSpPr/>
          <p:nvPr/>
        </p:nvCxnSpPr>
        <p:spPr>
          <a:xfrm>
            <a:off x="7327900" y="474018"/>
            <a:ext cx="4876800" cy="0"/>
          </a:xfrm>
          <a:prstGeom prst="line">
            <a:avLst/>
          </a:prstGeom>
          <a:ln w="57150">
            <a:solidFill>
              <a:srgbClr val="19A8B8"/>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289931" y="2235200"/>
            <a:ext cx="11419469" cy="3693319"/>
          </a:xfrm>
          <a:prstGeom prst="rect">
            <a:avLst/>
          </a:prstGeom>
          <a:noFill/>
        </p:spPr>
        <p:txBody>
          <a:bodyPr wrap="square" rtlCol="0">
            <a:spAutoFit/>
          </a:bodyPr>
          <a:lstStyle/>
          <a:p>
            <a:r>
              <a:rPr lang="fr-FR" dirty="0"/>
              <a:t>• une offre hétérogène de formations dans les pays partenaires (nombre, ancienneté, domaines, niveaux, …);</a:t>
            </a:r>
          </a:p>
          <a:p>
            <a:endParaRPr lang="fr-FR" dirty="0"/>
          </a:p>
          <a:p>
            <a:r>
              <a:rPr lang="fr-FR" dirty="0"/>
              <a:t>• pas de collaborations actuelles entre les EES de ces pays;</a:t>
            </a:r>
          </a:p>
          <a:p>
            <a:endParaRPr lang="fr-FR" dirty="0"/>
          </a:p>
          <a:p>
            <a:pPr algn="just"/>
            <a:r>
              <a:rPr lang="fr-FR" dirty="0"/>
              <a:t>• des collaborations </a:t>
            </a:r>
            <a:r>
              <a:rPr lang="fr-FR" dirty="0" err="1"/>
              <a:t>bi-latérales</a:t>
            </a:r>
            <a:r>
              <a:rPr lang="fr-FR" dirty="0"/>
              <a:t> existantes, anciennes ou récentes, entre l’Université de la Réunion et les IST de Madagascar, l’Université des Comores et l’Université des Mascareignes à Maurice;</a:t>
            </a:r>
          </a:p>
          <a:p>
            <a:endParaRPr lang="fr-FR" dirty="0"/>
          </a:p>
          <a:p>
            <a:pPr algn="just"/>
            <a:r>
              <a:rPr lang="fr-FR" dirty="0"/>
              <a:t>• des contextes géographiques (morphologie, ressources renouvelables, superficie, taux de couverture, …) et de développement (coûts de production, politiques publiques, dynamique du secteur privé, …) différents avec un même enjeu : réduire la part de combustibles importés en lien avec les dimensions environnementales et économiques);</a:t>
            </a:r>
          </a:p>
          <a:p>
            <a:pPr algn="just"/>
            <a:endParaRPr lang="fr-FR" dirty="0"/>
          </a:p>
          <a:p>
            <a:pPr algn="just"/>
            <a:r>
              <a:rPr lang="fr-FR" dirty="0"/>
              <a:t>• la mutualisation des ressources (dispositifs, compétences, …) s’impose en général et en particulier pour les formations.</a:t>
            </a:r>
          </a:p>
          <a:p>
            <a:pPr algn="just"/>
            <a:endParaRPr lang="fr-FR" dirty="0"/>
          </a:p>
        </p:txBody>
      </p:sp>
    </p:spTree>
    <p:extLst>
      <p:ext uri="{BB962C8B-B14F-4D97-AF65-F5344CB8AC3E}">
        <p14:creationId xmlns:p14="http://schemas.microsoft.com/office/powerpoint/2010/main" val="221372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1"/>
          <p:cNvSpPr txBox="1"/>
          <p:nvPr/>
        </p:nvSpPr>
        <p:spPr>
          <a:xfrm>
            <a:off x="289930" y="189409"/>
            <a:ext cx="7628552" cy="713016"/>
          </a:xfrm>
          <a:prstGeom prst="rect">
            <a:avLst/>
          </a:prstGeom>
          <a:noFill/>
        </p:spPr>
        <p:txBody>
          <a:bodyPr wrap="square" lIns="0" rIns="0" rtlCol="0">
            <a:spAutoFit/>
          </a:bodyPr>
          <a:lstStyle/>
          <a:p>
            <a:pPr>
              <a:lnSpc>
                <a:spcPct val="90000"/>
              </a:lnSpc>
            </a:pPr>
            <a:r>
              <a:rPr lang="en-US" sz="4400" dirty="0" err="1">
                <a:solidFill>
                  <a:schemeClr val="accent2"/>
                </a:solidFill>
                <a:latin typeface="Arial Unicode MS" panose="020B0604020202020204"/>
                <a:ea typeface="Arial Unicode MS" charset="0"/>
                <a:cs typeface="Arial Unicode MS" charset="0"/>
              </a:rPr>
              <a:t>Activités</a:t>
            </a:r>
            <a:r>
              <a:rPr lang="en-US" sz="4400" dirty="0">
                <a:solidFill>
                  <a:schemeClr val="accent2"/>
                </a:solidFill>
                <a:latin typeface="Arial Unicode MS" panose="020B0604020202020204"/>
                <a:ea typeface="Arial Unicode MS" charset="0"/>
                <a:cs typeface="Arial Unicode MS" charset="0"/>
              </a:rPr>
              <a:t> et </a:t>
            </a:r>
            <a:r>
              <a:rPr lang="en-US" sz="4400" dirty="0" err="1">
                <a:solidFill>
                  <a:schemeClr val="accent2"/>
                </a:solidFill>
                <a:latin typeface="Arial Unicode MS" panose="020B0604020202020204"/>
                <a:ea typeface="Arial Unicode MS" charset="0"/>
                <a:cs typeface="Arial Unicode MS" charset="0"/>
              </a:rPr>
              <a:t>résultats</a:t>
            </a:r>
            <a:r>
              <a:rPr lang="en-US" sz="4400" dirty="0">
                <a:solidFill>
                  <a:schemeClr val="accent2"/>
                </a:solidFill>
                <a:latin typeface="Arial Unicode MS" panose="020B0604020202020204"/>
                <a:ea typeface="Arial Unicode MS" charset="0"/>
                <a:cs typeface="Arial Unicode MS" charset="0"/>
              </a:rPr>
              <a:t> </a:t>
            </a:r>
            <a:r>
              <a:rPr lang="en-US" sz="4400" dirty="0" err="1">
                <a:solidFill>
                  <a:schemeClr val="accent2"/>
                </a:solidFill>
                <a:latin typeface="Arial Unicode MS" panose="020B0604020202020204"/>
                <a:ea typeface="Arial Unicode MS" charset="0"/>
                <a:cs typeface="Arial Unicode MS" charset="0"/>
              </a:rPr>
              <a:t>attendus</a:t>
            </a:r>
            <a:endParaRPr lang="en-US" sz="4400" dirty="0">
              <a:solidFill>
                <a:schemeClr val="accent2"/>
              </a:solidFill>
              <a:latin typeface="Arial Unicode MS" panose="020B0604020202020204"/>
              <a:ea typeface="Arial Unicode MS" charset="0"/>
              <a:cs typeface="Arial Unicode MS" charset="0"/>
            </a:endParaRPr>
          </a:p>
        </p:txBody>
      </p:sp>
      <p:cxnSp>
        <p:nvCxnSpPr>
          <p:cNvPr id="27" name="Connecteur droit 26"/>
          <p:cNvCxnSpPr/>
          <p:nvPr/>
        </p:nvCxnSpPr>
        <p:spPr>
          <a:xfrm>
            <a:off x="7659285" y="476344"/>
            <a:ext cx="4532715" cy="8315"/>
          </a:xfrm>
          <a:prstGeom prst="line">
            <a:avLst/>
          </a:prstGeom>
          <a:ln w="57150">
            <a:solidFill>
              <a:srgbClr val="19A8B8"/>
            </a:solidFill>
          </a:ln>
        </p:spPr>
        <p:style>
          <a:lnRef idx="1">
            <a:schemeClr val="accent1"/>
          </a:lnRef>
          <a:fillRef idx="0">
            <a:schemeClr val="accent1"/>
          </a:fillRef>
          <a:effectRef idx="0">
            <a:schemeClr val="accent1"/>
          </a:effectRef>
          <a:fontRef idx="minor">
            <a:schemeClr val="tx1"/>
          </a:fontRef>
        </p:style>
      </p:cxnSp>
      <p:pic>
        <p:nvPicPr>
          <p:cNvPr id="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15" y="6153023"/>
            <a:ext cx="1565516" cy="5319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5716" y="1010677"/>
            <a:ext cx="11506647" cy="5232203"/>
          </a:xfrm>
          <a:prstGeom prst="rect">
            <a:avLst/>
          </a:prstGeom>
        </p:spPr>
        <p:txBody>
          <a:bodyPr wrap="square">
            <a:spAutoFit/>
          </a:bodyPr>
          <a:lstStyle/>
          <a:p>
            <a:r>
              <a:rPr lang="fr-FR" b="1" dirty="0"/>
              <a:t>• </a:t>
            </a:r>
            <a:r>
              <a:rPr lang="fr-FR" b="1" dirty="0">
                <a:latin typeface="Arial Unicode MS"/>
                <a:cs typeface="Arial Unicode MS"/>
              </a:rPr>
              <a:t>Lot « préparation » - 2 WP  </a:t>
            </a:r>
          </a:p>
          <a:p>
            <a:r>
              <a:rPr lang="fr-FR" b="1" dirty="0">
                <a:latin typeface="Arial Unicode MS"/>
                <a:cs typeface="Arial Unicode MS"/>
              </a:rPr>
              <a:t>- WP2 </a:t>
            </a:r>
            <a:r>
              <a:rPr lang="fr-FR" dirty="0">
                <a:latin typeface="Arial Unicode MS"/>
                <a:cs typeface="Arial Unicode MS"/>
              </a:rPr>
              <a:t>: Analyse fine des besoins et définition des stratégies d’innovations pédagogiques</a:t>
            </a:r>
            <a:r>
              <a:rPr lang="fr-FR" b="1" dirty="0">
                <a:latin typeface="Arial Unicode MS"/>
                <a:cs typeface="Arial Unicode MS"/>
              </a:rPr>
              <a:t> </a:t>
            </a:r>
            <a:r>
              <a:rPr lang="fr-FR" dirty="0">
                <a:latin typeface="Arial Unicode MS"/>
                <a:cs typeface="Arial Unicode MS"/>
              </a:rPr>
              <a:t> </a:t>
            </a:r>
            <a:endParaRPr lang="fr-FR" b="1" dirty="0">
              <a:latin typeface="Arial Unicode MS"/>
              <a:cs typeface="Arial Unicode MS"/>
            </a:endParaRPr>
          </a:p>
          <a:p>
            <a:r>
              <a:rPr lang="fr-FR" b="1" dirty="0">
                <a:latin typeface="Arial Unicode MS"/>
                <a:cs typeface="Arial Unicode MS"/>
              </a:rPr>
              <a:t>• Lot « développement » (3 WP)</a:t>
            </a:r>
          </a:p>
          <a:p>
            <a:r>
              <a:rPr lang="fr-FR" b="1" dirty="0">
                <a:latin typeface="Arial Unicode MS"/>
                <a:cs typeface="Arial Unicode MS"/>
              </a:rPr>
              <a:t>- WP3</a:t>
            </a:r>
            <a:r>
              <a:rPr lang="fr-FR" dirty="0">
                <a:latin typeface="Arial Unicode MS"/>
                <a:cs typeface="Arial Unicode MS"/>
              </a:rPr>
              <a:t> : Renforcement des capacités des EES dans le domaine des </a:t>
            </a:r>
            <a:r>
              <a:rPr lang="fr-FR" dirty="0" err="1">
                <a:latin typeface="Arial Unicode MS"/>
                <a:cs typeface="Arial Unicode MS"/>
              </a:rPr>
              <a:t>EnR</a:t>
            </a:r>
            <a:r>
              <a:rPr lang="fr-FR" dirty="0">
                <a:latin typeface="Arial Unicode MS"/>
                <a:cs typeface="Arial Unicode MS"/>
              </a:rPr>
              <a:t> et EE : perfectionner le corps enseignant actuel tout en assurant le transfert d’expertises et en contribuant à la relève  (30 enseignants sur 5 EES, formations et mobilités)</a:t>
            </a:r>
          </a:p>
          <a:p>
            <a:endParaRPr lang="fr-FR" sz="1200" dirty="0">
              <a:latin typeface="Arial Unicode MS"/>
              <a:cs typeface="Arial Unicode MS"/>
            </a:endParaRPr>
          </a:p>
          <a:p>
            <a:r>
              <a:rPr lang="fr-FR" b="1" dirty="0">
                <a:latin typeface="Arial Unicode MS"/>
                <a:cs typeface="Arial Unicode MS"/>
              </a:rPr>
              <a:t>- WP4</a:t>
            </a:r>
            <a:r>
              <a:rPr lang="fr-FR" dirty="0">
                <a:latin typeface="Arial Unicode MS"/>
                <a:cs typeface="Arial Unicode MS"/>
              </a:rPr>
              <a:t> : Modernisation des offres de formation : </a:t>
            </a:r>
          </a:p>
          <a:p>
            <a:r>
              <a:rPr lang="fr-FR" dirty="0">
                <a:latin typeface="Arial Unicode MS"/>
                <a:cs typeface="Arial Unicode MS"/>
              </a:rPr>
              <a:t>	. renforcer les offres de formations </a:t>
            </a:r>
            <a:r>
              <a:rPr lang="fr-FR" dirty="0" err="1">
                <a:latin typeface="Arial Unicode MS"/>
                <a:cs typeface="Arial Unicode MS"/>
              </a:rPr>
              <a:t>initales</a:t>
            </a:r>
            <a:r>
              <a:rPr lang="fr-FR" dirty="0">
                <a:latin typeface="Arial Unicode MS"/>
                <a:cs typeface="Arial Unicode MS"/>
              </a:rPr>
              <a:t> existantes; </a:t>
            </a:r>
          </a:p>
          <a:p>
            <a:r>
              <a:rPr lang="fr-FR" dirty="0">
                <a:latin typeface="Arial Unicode MS"/>
                <a:cs typeface="Arial Unicode MS"/>
              </a:rPr>
              <a:t>	. concevoir un catalogue régional de formation continue; </a:t>
            </a:r>
          </a:p>
          <a:p>
            <a:r>
              <a:rPr lang="fr-FR" dirty="0">
                <a:latin typeface="Arial Unicode MS"/>
                <a:cs typeface="Arial Unicode MS"/>
              </a:rPr>
              <a:t>	. réaliser une étude de faisabilité pour la création et la conception d’une formation initiale commune au 	niveau de la région.</a:t>
            </a:r>
          </a:p>
          <a:p>
            <a:endParaRPr lang="fr-FR" sz="1200" dirty="0">
              <a:latin typeface="Arial Unicode MS"/>
              <a:cs typeface="Arial Unicode MS"/>
            </a:endParaRPr>
          </a:p>
          <a:p>
            <a:r>
              <a:rPr lang="fr-FR" b="1" dirty="0">
                <a:latin typeface="Arial Unicode MS"/>
                <a:cs typeface="Arial Unicode MS"/>
              </a:rPr>
              <a:t>- WP5</a:t>
            </a:r>
            <a:r>
              <a:rPr lang="fr-FR" dirty="0">
                <a:latin typeface="Arial Unicode MS"/>
                <a:cs typeface="Arial Unicode MS"/>
              </a:rPr>
              <a:t> : Soutien à l’entrepreneuriat vert, social et inclusif dans le domaine des </a:t>
            </a:r>
            <a:r>
              <a:rPr lang="fr-FR" dirty="0" err="1">
                <a:latin typeface="Arial Unicode MS"/>
                <a:cs typeface="Arial Unicode MS"/>
              </a:rPr>
              <a:t>EnR</a:t>
            </a:r>
            <a:r>
              <a:rPr lang="fr-FR" dirty="0">
                <a:latin typeface="Arial Unicode MS"/>
                <a:cs typeface="Arial Unicode MS"/>
              </a:rPr>
              <a:t>-EE : sensibilisation et accompagnement pour 10 porteurs de projet</a:t>
            </a:r>
          </a:p>
          <a:p>
            <a:endParaRPr lang="fr-FR" sz="1600" b="1" dirty="0">
              <a:latin typeface="Arial Unicode MS"/>
              <a:cs typeface="Arial Unicode MS"/>
            </a:endParaRPr>
          </a:p>
          <a:p>
            <a:r>
              <a:rPr lang="fr-FR" b="1" dirty="0">
                <a:latin typeface="Arial Unicode MS"/>
                <a:cs typeface="Arial Unicode MS"/>
              </a:rPr>
              <a:t>• Lot « dissémination » (2 WP)</a:t>
            </a:r>
          </a:p>
          <a:p>
            <a:r>
              <a:rPr lang="fr-FR" b="1" dirty="0">
                <a:latin typeface="Arial Unicode MS"/>
                <a:cs typeface="Arial Unicode MS"/>
              </a:rPr>
              <a:t>- WP7</a:t>
            </a:r>
            <a:r>
              <a:rPr lang="fr-FR" dirty="0">
                <a:latin typeface="Arial Unicode MS"/>
                <a:cs typeface="Arial Unicode MS"/>
              </a:rPr>
              <a:t> : Opérationnalisation d’un réseau universitaire pour les énergies renouvelables en milieux insulaires (recherche, formation, sensibilisation).</a:t>
            </a:r>
          </a:p>
        </p:txBody>
      </p:sp>
    </p:spTree>
    <p:extLst>
      <p:ext uri="{BB962C8B-B14F-4D97-AF65-F5344CB8AC3E}">
        <p14:creationId xmlns:p14="http://schemas.microsoft.com/office/powerpoint/2010/main" val="173858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1"/>
          <p:cNvSpPr txBox="1"/>
          <p:nvPr/>
        </p:nvSpPr>
        <p:spPr>
          <a:xfrm>
            <a:off x="289932" y="20061"/>
            <a:ext cx="6226778" cy="713016"/>
          </a:xfrm>
          <a:prstGeom prst="rect">
            <a:avLst/>
          </a:prstGeom>
          <a:noFill/>
        </p:spPr>
        <p:txBody>
          <a:bodyPr wrap="square" lIns="0" rIns="0" rtlCol="0">
            <a:spAutoFit/>
          </a:bodyPr>
          <a:lstStyle/>
          <a:p>
            <a:pPr>
              <a:lnSpc>
                <a:spcPct val="90000"/>
              </a:lnSpc>
            </a:pPr>
            <a:r>
              <a:rPr lang="fr-FR" sz="4400" dirty="0">
                <a:solidFill>
                  <a:schemeClr val="accent2"/>
                </a:solidFill>
                <a:latin typeface="Arial Unicode MS" panose="020B0604020202020204"/>
              </a:rPr>
              <a:t>Conclusion</a:t>
            </a:r>
            <a:endParaRPr lang="en-US" sz="4400" dirty="0">
              <a:solidFill>
                <a:schemeClr val="accent2"/>
              </a:solidFill>
              <a:latin typeface="Arial Unicode MS" panose="020B0604020202020204"/>
              <a:ea typeface="Arial Unicode MS" charset="0"/>
              <a:cs typeface="Arial Unicode MS" charset="0"/>
            </a:endParaRPr>
          </a:p>
        </p:txBody>
      </p:sp>
      <p:cxnSp>
        <p:nvCxnSpPr>
          <p:cNvPr id="27" name="Connecteur droit 26"/>
          <p:cNvCxnSpPr/>
          <p:nvPr/>
        </p:nvCxnSpPr>
        <p:spPr>
          <a:xfrm>
            <a:off x="7124701" y="476344"/>
            <a:ext cx="5067299" cy="8315"/>
          </a:xfrm>
          <a:prstGeom prst="line">
            <a:avLst/>
          </a:prstGeom>
          <a:ln w="57150">
            <a:solidFill>
              <a:srgbClr val="19A8B8"/>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89932" y="2339438"/>
            <a:ext cx="11503552" cy="3785652"/>
          </a:xfrm>
          <a:prstGeom prst="rect">
            <a:avLst/>
          </a:prstGeom>
          <a:noFill/>
        </p:spPr>
        <p:txBody>
          <a:bodyPr wrap="square" rtlCol="0">
            <a:spAutoFit/>
          </a:bodyPr>
          <a:lstStyle/>
          <a:p>
            <a:pPr algn="just"/>
            <a:r>
              <a:rPr lang="fr-FR" dirty="0"/>
              <a:t>• Face au défi de la transition énergétique dans les îles de l’</a:t>
            </a:r>
            <a:r>
              <a:rPr lang="fr-FR" dirty="0" err="1"/>
              <a:t>Indianocéanie</a:t>
            </a:r>
            <a:r>
              <a:rPr lang="fr-FR" dirty="0"/>
              <a:t>, le projet FESTII entend contribuer au développement des compétences sur les énergies renouvelables (</a:t>
            </a:r>
            <a:r>
              <a:rPr lang="fr-FR" dirty="0" err="1"/>
              <a:t>EnR</a:t>
            </a:r>
            <a:r>
              <a:rPr lang="fr-FR" dirty="0"/>
              <a:t>) et l’ Efficacité Énergétique (EE).</a:t>
            </a:r>
          </a:p>
          <a:p>
            <a:endParaRPr lang="fr-FR" dirty="0"/>
          </a:p>
          <a:p>
            <a:r>
              <a:rPr lang="fr-FR" dirty="0"/>
              <a:t>• Le partenariat européen est décisif pour le renforcement de capacités des enseignant(e)s des 5 établissements d’enseignement supérieur régionaux (Comores, Madagascar, Maurice). Ce renforcement est au cœur du projet, pour garantir, en lien avec les secteurs privé et public, l’adéquation emploi-formation. </a:t>
            </a:r>
          </a:p>
          <a:p>
            <a:endParaRPr lang="fr-FR" dirty="0"/>
          </a:p>
          <a:p>
            <a:r>
              <a:rPr lang="fr-FR" dirty="0"/>
              <a:t>• les résultats de la sélection seront connus en septembre 2019. Si le projet FESTII est retenu, il sera mis en œuvre à partir de janvier 2020 sur une durée de 3 ans</a:t>
            </a:r>
          </a:p>
          <a:p>
            <a:endParaRPr lang="fr-FR" dirty="0"/>
          </a:p>
          <a:p>
            <a:endParaRPr lang="fr-FR" dirty="0"/>
          </a:p>
          <a:p>
            <a:endParaRPr lang="fr-FR" dirty="0"/>
          </a:p>
          <a:p>
            <a:pPr algn="ctr"/>
            <a:r>
              <a:rPr lang="fr-FR" sz="2400" b="1" dirty="0">
                <a:latin typeface="Arial Unicode MS"/>
                <a:cs typeface="Arial Unicode MS"/>
              </a:rPr>
              <a:t>MERCI DE VOTRE ATTENTION</a:t>
            </a:r>
          </a:p>
        </p:txBody>
      </p:sp>
    </p:spTree>
    <p:extLst>
      <p:ext uri="{BB962C8B-B14F-4D97-AF65-F5344CB8AC3E}">
        <p14:creationId xmlns:p14="http://schemas.microsoft.com/office/powerpoint/2010/main" val="420339484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1999D79-9DFA-494C-A4DE-40522B52D835}" vid="{6FA3D96D-C7CE-EE44-AB74-5DAC0C5DA3D8}"/>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2710</TotalTime>
  <Words>647</Words>
  <Application>Microsoft Office PowerPoint</Application>
  <PresentationFormat>Grand écran</PresentationFormat>
  <Paragraphs>113</Paragraphs>
  <Slides>10</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10</vt:i4>
      </vt:variant>
    </vt:vector>
  </HeadingPairs>
  <TitlesOfParts>
    <vt:vector size="18" baseType="lpstr">
      <vt:lpstr>Arial</vt:lpstr>
      <vt:lpstr>Arial Unicode MS</vt:lpstr>
      <vt:lpstr>Calibri</vt:lpstr>
      <vt:lpstr>Calibri Light</vt:lpstr>
      <vt:lpstr>Segoe UI Light</vt:lpstr>
      <vt:lpstr>Verdana</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LAQUEILLE GRÉGOIRE</dc:creator>
  <cp:lastModifiedBy>Nicholas RAINER</cp:lastModifiedBy>
  <cp:revision>132</cp:revision>
  <dcterms:created xsi:type="dcterms:W3CDTF">2018-03-26T06:32:25Z</dcterms:created>
  <dcterms:modified xsi:type="dcterms:W3CDTF">2019-08-22T04:57:57Z</dcterms:modified>
</cp:coreProperties>
</file>