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 id="2147483930" r:id="rId2"/>
  </p:sldMasterIdLst>
  <p:notesMasterIdLst>
    <p:notesMasterId r:id="rId12"/>
  </p:notesMasterIdLst>
  <p:handoutMasterIdLst>
    <p:handoutMasterId r:id="rId13"/>
  </p:handoutMasterIdLst>
  <p:sldIdLst>
    <p:sldId id="256" r:id="rId3"/>
    <p:sldId id="317" r:id="rId4"/>
    <p:sldId id="345" r:id="rId5"/>
    <p:sldId id="273" r:id="rId6"/>
    <p:sldId id="342" r:id="rId7"/>
    <p:sldId id="335" r:id="rId8"/>
    <p:sldId id="346" r:id="rId9"/>
    <p:sldId id="327" r:id="rId10"/>
    <p:sldId id="324"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8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B1719C5-5C6D-4E14-89F1-BBD933AE3318}" type="datetimeFigureOut">
              <a:rPr lang="en-US"/>
              <a:pPr>
                <a:defRPr/>
              </a:pPr>
              <a:t>7/27/2018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82C85F8-8650-4A40-8694-819C8866582B}" type="slidenum">
              <a:rPr lang="en-US" altLang="en-US"/>
              <a:pPr/>
              <a:t>‹N°›</a:t>
            </a:fld>
            <a:endParaRPr lang="en-US" altLang="en-US"/>
          </a:p>
        </p:txBody>
      </p:sp>
    </p:spTree>
    <p:extLst>
      <p:ext uri="{BB962C8B-B14F-4D97-AF65-F5344CB8AC3E}">
        <p14:creationId xmlns:p14="http://schemas.microsoft.com/office/powerpoint/2010/main" val="3404054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426F5C3-64A5-49A9-861A-72768536E608}" type="datetimeFigureOut">
              <a:rPr lang="en-US"/>
              <a:pPr>
                <a:defRPr/>
              </a:pPr>
              <a:t>7/27/2018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B93E46E-3BAE-4EA9-8825-6F20F42FC274}" type="slidenum">
              <a:rPr lang="en-US" altLang="en-US"/>
              <a:pPr/>
              <a:t>‹N°›</a:t>
            </a:fld>
            <a:endParaRPr lang="en-US" altLang="en-US"/>
          </a:p>
        </p:txBody>
      </p:sp>
    </p:spTree>
    <p:extLst>
      <p:ext uri="{BB962C8B-B14F-4D97-AF65-F5344CB8AC3E}">
        <p14:creationId xmlns:p14="http://schemas.microsoft.com/office/powerpoint/2010/main" val="2979174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PREE</a:t>
            </a:r>
            <a:endParaRPr lang="en-US" dirty="0"/>
          </a:p>
        </p:txBody>
      </p:sp>
      <p:sp>
        <p:nvSpPr>
          <p:cNvPr id="4" name="Slide Number Placeholder 3"/>
          <p:cNvSpPr>
            <a:spLocks noGrp="1"/>
          </p:cNvSpPr>
          <p:nvPr>
            <p:ph type="sldNum" sz="quarter" idx="10"/>
          </p:nvPr>
        </p:nvSpPr>
        <p:spPr/>
        <p:txBody>
          <a:bodyPr/>
          <a:lstStyle/>
          <a:p>
            <a:fld id="{1B93E46E-3BAE-4EA9-8825-6F20F42FC274}" type="slidenum">
              <a:rPr lang="en-US" altLang="en-US" smtClean="0"/>
              <a:pPr/>
              <a:t>3</a:t>
            </a:fld>
            <a:endParaRPr lang="en-US" altLang="en-US"/>
          </a:p>
        </p:txBody>
      </p:sp>
    </p:spTree>
    <p:extLst>
      <p:ext uri="{BB962C8B-B14F-4D97-AF65-F5344CB8AC3E}">
        <p14:creationId xmlns:p14="http://schemas.microsoft.com/office/powerpoint/2010/main" val="74126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3E46E-3BAE-4EA9-8825-6F20F42FC274}" type="slidenum">
              <a:rPr lang="en-US" altLang="en-US" smtClean="0"/>
              <a:pPr/>
              <a:t>5</a:t>
            </a:fld>
            <a:endParaRPr lang="en-US" altLang="en-US"/>
          </a:p>
        </p:txBody>
      </p:sp>
    </p:spTree>
    <p:extLst>
      <p:ext uri="{BB962C8B-B14F-4D97-AF65-F5344CB8AC3E}">
        <p14:creationId xmlns:p14="http://schemas.microsoft.com/office/powerpoint/2010/main" val="166184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b="1">
                <a:solidFill>
                  <a:schemeClr val="tx1"/>
                </a:solidFill>
                <a:latin typeface="Arial" panose="020B0604020202020204" pitchFamily="34" charset="0"/>
              </a:defRPr>
            </a:lvl1pPr>
            <a:lvl2pPr marL="742950" indent="-285750" defTabSz="955675">
              <a:defRPr sz="2400" b="1">
                <a:solidFill>
                  <a:schemeClr val="tx1"/>
                </a:solidFill>
                <a:latin typeface="Arial" panose="020B0604020202020204" pitchFamily="34" charset="0"/>
              </a:defRPr>
            </a:lvl2pPr>
            <a:lvl3pPr marL="1143000" indent="-228600" defTabSz="955675">
              <a:defRPr sz="2400" b="1">
                <a:solidFill>
                  <a:schemeClr val="tx1"/>
                </a:solidFill>
                <a:latin typeface="Arial" panose="020B0604020202020204" pitchFamily="34" charset="0"/>
              </a:defRPr>
            </a:lvl3pPr>
            <a:lvl4pPr marL="1600200" indent="-228600" defTabSz="955675">
              <a:defRPr sz="2400" b="1">
                <a:solidFill>
                  <a:schemeClr val="tx1"/>
                </a:solidFill>
                <a:latin typeface="Arial" panose="020B0604020202020204" pitchFamily="34" charset="0"/>
              </a:defRPr>
            </a:lvl4pPr>
            <a:lvl5pPr marL="2057400" indent="-228600" defTabSz="955675">
              <a:defRPr sz="2400"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200" b="0" smtClean="0"/>
              <a:t>template.ppt</a:t>
            </a: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b="1">
                <a:solidFill>
                  <a:schemeClr val="tx1"/>
                </a:solidFill>
                <a:latin typeface="Arial" panose="020B0604020202020204" pitchFamily="34" charset="0"/>
              </a:defRPr>
            </a:lvl1pPr>
            <a:lvl2pPr marL="742950" indent="-285750" defTabSz="955675">
              <a:defRPr sz="2400" b="1">
                <a:solidFill>
                  <a:schemeClr val="tx1"/>
                </a:solidFill>
                <a:latin typeface="Arial" panose="020B0604020202020204" pitchFamily="34" charset="0"/>
              </a:defRPr>
            </a:lvl2pPr>
            <a:lvl3pPr marL="1143000" indent="-228600" defTabSz="955675">
              <a:defRPr sz="2400" b="1">
                <a:solidFill>
                  <a:schemeClr val="tx1"/>
                </a:solidFill>
                <a:latin typeface="Arial" panose="020B0604020202020204" pitchFamily="34" charset="0"/>
              </a:defRPr>
            </a:lvl3pPr>
            <a:lvl4pPr marL="1600200" indent="-228600" defTabSz="955675">
              <a:defRPr sz="2400" b="1">
                <a:solidFill>
                  <a:schemeClr val="tx1"/>
                </a:solidFill>
                <a:latin typeface="Arial" panose="020B0604020202020204" pitchFamily="34" charset="0"/>
              </a:defRPr>
            </a:lvl4pPr>
            <a:lvl5pPr marL="2057400" indent="-228600" defTabSz="955675">
              <a:defRPr sz="2400" b="1">
                <a:solidFill>
                  <a:schemeClr val="tx1"/>
                </a:solidFill>
                <a:latin typeface="Arial" panose="020B0604020202020204" pitchFamily="34" charset="0"/>
              </a:defRPr>
            </a:lvl5pPr>
            <a:lvl6pPr marL="2514600" indent="-228600" defTabSz="955675"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55675"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55675"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55675" eaLnBrk="0" fontAlgn="base" hangingPunct="0">
              <a:spcBef>
                <a:spcPct val="0"/>
              </a:spcBef>
              <a:spcAft>
                <a:spcPct val="0"/>
              </a:spcAft>
              <a:defRPr sz="2400" b="1">
                <a:solidFill>
                  <a:schemeClr val="tx1"/>
                </a:solidFill>
                <a:latin typeface="Arial" panose="020B0604020202020204" pitchFamily="34" charset="0"/>
              </a:defRPr>
            </a:lvl9pPr>
          </a:lstStyle>
          <a:p>
            <a:fld id="{F8A46883-E980-4170-B9DB-7609B0A5B249}" type="slidenum">
              <a:rPr lang="en-US" altLang="en-US" sz="1200" b="0"/>
              <a:pPr/>
              <a:t>6</a:t>
            </a:fld>
            <a:endParaRPr lang="en-US" altLang="en-US" sz="1200" b="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fr-FR" altLang="en-US" smtClean="0"/>
          </a:p>
        </p:txBody>
      </p:sp>
    </p:spTree>
    <p:extLst>
      <p:ext uri="{BB962C8B-B14F-4D97-AF65-F5344CB8AC3E}">
        <p14:creationId xmlns:p14="http://schemas.microsoft.com/office/powerpoint/2010/main" val="2785035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r>
              <a:rPr lang="en-US" smtClean="0"/>
              <a:t>Consuls Conference at Ephélia Resort, 25th October 2011</a:t>
            </a: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smtClean="0">
                <a:solidFill>
                  <a:schemeClr val="tx2"/>
                </a:solidFill>
              </a:defRPr>
            </a:lvl1pPr>
          </a:lstStyle>
          <a:p>
            <a:pPr>
              <a:defRPr/>
            </a:pPr>
            <a:r>
              <a:rPr lang="en-US"/>
              <a:t>Seychelles Energy Commission</a:t>
            </a: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5E3A495-16DE-4E85-B8A3-443BF7F0BA13}" type="slidenum">
              <a:rPr lang="en-US" altLang="en-US"/>
              <a:pPr/>
              <a:t>‹N°›</a:t>
            </a:fld>
            <a:endParaRPr lang="en-US" altLang="en-US"/>
          </a:p>
        </p:txBody>
      </p:sp>
    </p:spTree>
    <p:extLst>
      <p:ext uri="{BB962C8B-B14F-4D97-AF65-F5344CB8AC3E}">
        <p14:creationId xmlns:p14="http://schemas.microsoft.com/office/powerpoint/2010/main" val="14871985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Consuls Conference at Ephélia Resort, 25th October 2011</a:t>
            </a:r>
            <a:endParaRPr lang="en-US"/>
          </a:p>
        </p:txBody>
      </p:sp>
      <p:sp>
        <p:nvSpPr>
          <p:cNvPr id="5" name="Footer Placeholder 2"/>
          <p:cNvSpPr>
            <a:spLocks noGrp="1"/>
          </p:cNvSpPr>
          <p:nvPr>
            <p:ph type="ftr" sz="quarter" idx="11"/>
          </p:nvPr>
        </p:nvSpPr>
        <p:spPr/>
        <p:txBody>
          <a:bodyPr/>
          <a:lstStyle>
            <a:lvl1pPr>
              <a:defRPr/>
            </a:lvl1pPr>
          </a:lstStyle>
          <a:p>
            <a:pPr>
              <a:defRPr/>
            </a:pPr>
            <a:r>
              <a:rPr lang="en-US"/>
              <a:t>Seychelles Energy Commission</a:t>
            </a:r>
          </a:p>
        </p:txBody>
      </p:sp>
      <p:sp>
        <p:nvSpPr>
          <p:cNvPr id="6" name="Slide Number Placeholder 22"/>
          <p:cNvSpPr>
            <a:spLocks noGrp="1"/>
          </p:cNvSpPr>
          <p:nvPr>
            <p:ph type="sldNum" sz="quarter" idx="12"/>
          </p:nvPr>
        </p:nvSpPr>
        <p:spPr/>
        <p:txBody>
          <a:bodyPr/>
          <a:lstStyle>
            <a:lvl1pPr>
              <a:defRPr/>
            </a:lvl1pPr>
          </a:lstStyle>
          <a:p>
            <a:fld id="{4CD89AD1-C7DE-4D0E-AEF2-61C083ACE123}" type="slidenum">
              <a:rPr lang="en-US" altLang="en-US"/>
              <a:pPr/>
              <a:t>‹N°›</a:t>
            </a:fld>
            <a:endParaRPr lang="en-US" altLang="en-US"/>
          </a:p>
        </p:txBody>
      </p:sp>
    </p:spTree>
    <p:extLst>
      <p:ext uri="{BB962C8B-B14F-4D97-AF65-F5344CB8AC3E}">
        <p14:creationId xmlns:p14="http://schemas.microsoft.com/office/powerpoint/2010/main" val="273738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en-US" smtClean="0"/>
              <a:t>Consuls Conference at Ephélia Resort, 25th October 2011</a:t>
            </a: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r>
              <a:rPr lang="en-US"/>
              <a:t>Seychelles Energy Commission</a:t>
            </a: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ABDEE0B2-0350-4EC4-8B38-2905D82F5976}" type="slidenum">
              <a:rPr lang="en-US" altLang="en-US"/>
              <a:pPr/>
              <a:t>‹N°›</a:t>
            </a:fld>
            <a:endParaRPr lang="en-US" altLang="en-US"/>
          </a:p>
        </p:txBody>
      </p:sp>
    </p:spTree>
    <p:extLst>
      <p:ext uri="{BB962C8B-B14F-4D97-AF65-F5344CB8AC3E}">
        <p14:creationId xmlns:p14="http://schemas.microsoft.com/office/powerpoint/2010/main" val="392785205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r>
              <a:rPr lang="en-US" smtClean="0">
                <a:solidFill>
                  <a:prstClr val="black">
                    <a:tint val="75000"/>
                  </a:prstClr>
                </a:solidFill>
              </a:rPr>
              <a:t>Consuls Conference at Ephélia Resort, 25th October 2011</a:t>
            </a:r>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CA" smtClean="0">
                <a:solidFill>
                  <a:prstClr val="black">
                    <a:tint val="75000"/>
                  </a:prstClr>
                </a:solidFill>
              </a:rPr>
              <a:t>Seychelles Energy Commission</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9527AA9-D732-4838-9E8A-DBDC0A317879}"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066497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r>
              <a:rPr lang="en-US" smtClean="0">
                <a:solidFill>
                  <a:prstClr val="black">
                    <a:tint val="75000"/>
                  </a:prstClr>
                </a:solidFill>
              </a:rPr>
              <a:t>Consuls Conference at Ephélia Resort, 25th October 2011</a:t>
            </a:r>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CA" smtClean="0">
                <a:solidFill>
                  <a:prstClr val="black">
                    <a:tint val="75000"/>
                  </a:prstClr>
                </a:solidFill>
              </a:rPr>
              <a:t>Seychelles Energy Commission</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26506FB-BB4E-40DC-AA12-338024E67D8F}"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332094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r>
              <a:rPr lang="en-US" smtClean="0">
                <a:solidFill>
                  <a:prstClr val="black">
                    <a:tint val="75000"/>
                  </a:prstClr>
                </a:solidFill>
              </a:rPr>
              <a:t>Consuls Conference at Ephélia Resort, 25th October 2011</a:t>
            </a:r>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CA" smtClean="0">
                <a:solidFill>
                  <a:prstClr val="black">
                    <a:tint val="75000"/>
                  </a:prstClr>
                </a:solidFill>
              </a:rPr>
              <a:t>Seychelles Energy Commission</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BC4D6F3-29B0-46F8-800E-5C2BACC3AFE7}"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713622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r>
              <a:rPr lang="en-US" smtClean="0">
                <a:solidFill>
                  <a:prstClr val="black">
                    <a:tint val="75000"/>
                  </a:prstClr>
                </a:solidFill>
              </a:rPr>
              <a:t>Consuls Conference at Ephélia Resort, 25th October 2011</a:t>
            </a:r>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CA" smtClean="0">
                <a:solidFill>
                  <a:prstClr val="black">
                    <a:tint val="75000"/>
                  </a:prstClr>
                </a:solidFill>
              </a:rPr>
              <a:t>Seychelles Energy Commission</a:t>
            </a: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939D226-FFC1-40FB-907C-F75CB9A586AE}"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9052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r>
              <a:rPr lang="en-US" smtClean="0">
                <a:solidFill>
                  <a:prstClr val="black">
                    <a:tint val="75000"/>
                  </a:prstClr>
                </a:solidFill>
              </a:rPr>
              <a:t>Consuls Conference at Ephélia Resort, 25th October 2011</a:t>
            </a:r>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r>
              <a:rPr lang="fr-CA" smtClean="0">
                <a:solidFill>
                  <a:prstClr val="black">
                    <a:tint val="75000"/>
                  </a:prstClr>
                </a:solidFill>
              </a:rPr>
              <a:t>Seychelles Energy Commission</a:t>
            </a: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E9A24541-7B1E-49F7-A101-E99A177C9EF1}"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0711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r>
              <a:rPr lang="en-US" smtClean="0">
                <a:solidFill>
                  <a:prstClr val="black">
                    <a:tint val="75000"/>
                  </a:prstClr>
                </a:solidFill>
              </a:rPr>
              <a:t>Consuls Conference at Ephélia Resort, 25th October 2011</a:t>
            </a:r>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r>
              <a:rPr lang="fr-CA" smtClean="0">
                <a:solidFill>
                  <a:prstClr val="black">
                    <a:tint val="75000"/>
                  </a:prstClr>
                </a:solidFill>
              </a:rPr>
              <a:t>Seychelles Energy Commission</a:t>
            </a: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E9C71C79-72D2-44E3-A934-45ABEF095100}"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068618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smtClean="0">
                <a:solidFill>
                  <a:prstClr val="black">
                    <a:tint val="75000"/>
                  </a:prstClr>
                </a:solidFill>
              </a:rPr>
              <a:t>Consuls Conference at Ephélia Resort, 25th October 2011</a:t>
            </a:r>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r>
              <a:rPr lang="fr-CA" smtClean="0">
                <a:solidFill>
                  <a:prstClr val="black">
                    <a:tint val="75000"/>
                  </a:prstClr>
                </a:solidFill>
              </a:rPr>
              <a:t>Seychelles Energy Commission</a:t>
            </a: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AAA60D6A-6EAA-436D-9597-28776F5E8B04}"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47084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r>
              <a:rPr lang="en-US" smtClean="0">
                <a:solidFill>
                  <a:prstClr val="black">
                    <a:tint val="75000"/>
                  </a:prstClr>
                </a:solidFill>
              </a:rPr>
              <a:t>Consuls Conference at Ephélia Resort, 25th October 2011</a:t>
            </a:r>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CA" smtClean="0">
                <a:solidFill>
                  <a:prstClr val="black">
                    <a:tint val="75000"/>
                  </a:prstClr>
                </a:solidFill>
              </a:rPr>
              <a:t>Seychelles Energy Commission</a:t>
            </a: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17FDFC36-9405-4A20-B282-3E6D26C81147}"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03292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Consuls Conference at Ephélia Resort, 25th October 2011</a:t>
            </a:r>
            <a:endParaRPr lang="en-US"/>
          </a:p>
        </p:txBody>
      </p:sp>
      <p:sp>
        <p:nvSpPr>
          <p:cNvPr id="5" name="Footer Placeholder 2"/>
          <p:cNvSpPr>
            <a:spLocks noGrp="1"/>
          </p:cNvSpPr>
          <p:nvPr>
            <p:ph type="ftr" sz="quarter" idx="11"/>
          </p:nvPr>
        </p:nvSpPr>
        <p:spPr/>
        <p:txBody>
          <a:bodyPr/>
          <a:lstStyle>
            <a:lvl1pPr>
              <a:defRPr/>
            </a:lvl1pPr>
          </a:lstStyle>
          <a:p>
            <a:pPr>
              <a:defRPr/>
            </a:pPr>
            <a:r>
              <a:rPr lang="en-US"/>
              <a:t>Seychelles Energy Commission</a:t>
            </a:r>
          </a:p>
        </p:txBody>
      </p:sp>
      <p:sp>
        <p:nvSpPr>
          <p:cNvPr id="6" name="Slide Number Placeholder 22"/>
          <p:cNvSpPr>
            <a:spLocks noGrp="1"/>
          </p:cNvSpPr>
          <p:nvPr>
            <p:ph type="sldNum" sz="quarter" idx="12"/>
          </p:nvPr>
        </p:nvSpPr>
        <p:spPr/>
        <p:txBody>
          <a:bodyPr/>
          <a:lstStyle>
            <a:lvl1pPr>
              <a:defRPr/>
            </a:lvl1pPr>
          </a:lstStyle>
          <a:p>
            <a:fld id="{0FEC2A3F-E175-41F8-84C6-FE5B37A9465A}" type="slidenum">
              <a:rPr lang="en-US" altLang="en-US"/>
              <a:pPr/>
              <a:t>‹N°›</a:t>
            </a:fld>
            <a:endParaRPr lang="en-US" altLang="en-US"/>
          </a:p>
        </p:txBody>
      </p:sp>
    </p:spTree>
    <p:extLst>
      <p:ext uri="{BB962C8B-B14F-4D97-AF65-F5344CB8AC3E}">
        <p14:creationId xmlns:p14="http://schemas.microsoft.com/office/powerpoint/2010/main" val="1265411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r>
              <a:rPr lang="en-US" smtClean="0">
                <a:solidFill>
                  <a:prstClr val="black">
                    <a:tint val="75000"/>
                  </a:prstClr>
                </a:solidFill>
              </a:rPr>
              <a:t>Consuls Conference at Ephélia Resort, 25th October 2011</a:t>
            </a:r>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CA" smtClean="0">
                <a:solidFill>
                  <a:prstClr val="black">
                    <a:tint val="75000"/>
                  </a:prstClr>
                </a:solidFill>
              </a:rPr>
              <a:t>Seychelles Energy Commission</a:t>
            </a: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EFCEEEF-DC34-4BE6-9C0A-A11AC5902E60}"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349867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r>
              <a:rPr lang="en-US" smtClean="0">
                <a:solidFill>
                  <a:prstClr val="black">
                    <a:tint val="75000"/>
                  </a:prstClr>
                </a:solidFill>
              </a:rPr>
              <a:t>Consuls Conference at Ephélia Resort, 25th October 2011</a:t>
            </a:r>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CA" smtClean="0">
                <a:solidFill>
                  <a:prstClr val="black">
                    <a:tint val="75000"/>
                  </a:prstClr>
                </a:solidFill>
              </a:rPr>
              <a:t>Seychelles Energy Commission</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9630ABD-37D5-45F7-AD6C-7B216F1828FA}"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91912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r>
              <a:rPr lang="en-US" smtClean="0">
                <a:solidFill>
                  <a:prstClr val="black">
                    <a:tint val="75000"/>
                  </a:prstClr>
                </a:solidFill>
              </a:rPr>
              <a:t>Consuls Conference at Ephélia Resort, 25th October 2011</a:t>
            </a:r>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CA" smtClean="0">
                <a:solidFill>
                  <a:prstClr val="black">
                    <a:tint val="75000"/>
                  </a:prstClr>
                </a:solidFill>
              </a:rPr>
              <a:t>Seychelles Energy Commission</a:t>
            </a: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845FBF5-7A76-4925-ABD3-B488F8033E27}"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50111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r>
              <a:rPr lang="en-US" smtClean="0"/>
              <a:t>Consuls Conference at Ephélia Resort, 25th October 2011</a:t>
            </a: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B86C372C-A3A6-4A45-B0E7-059DF13DCB84}" type="slidenum">
              <a:rPr lang="en-US" altLang="en-US"/>
              <a:pPr/>
              <a:t>‹N°›</a:t>
            </a:fld>
            <a:endParaRPr lang="en-US" altLang="en-US"/>
          </a:p>
        </p:txBody>
      </p:sp>
      <p:sp>
        <p:nvSpPr>
          <p:cNvPr id="9" name="Footer Placeholder 13"/>
          <p:cNvSpPr>
            <a:spLocks noGrp="1"/>
          </p:cNvSpPr>
          <p:nvPr>
            <p:ph type="ftr" sz="quarter" idx="12"/>
          </p:nvPr>
        </p:nvSpPr>
        <p:spPr/>
        <p:txBody>
          <a:bodyPr/>
          <a:lstStyle>
            <a:lvl1pPr>
              <a:defRPr/>
            </a:lvl1pPr>
          </a:lstStyle>
          <a:p>
            <a:pPr>
              <a:defRPr/>
            </a:pPr>
            <a:r>
              <a:rPr lang="en-US"/>
              <a:t>Seychelles Energy Commission</a:t>
            </a:r>
          </a:p>
        </p:txBody>
      </p:sp>
    </p:spTree>
    <p:extLst>
      <p:ext uri="{BB962C8B-B14F-4D97-AF65-F5344CB8AC3E}">
        <p14:creationId xmlns:p14="http://schemas.microsoft.com/office/powerpoint/2010/main" val="27432629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r>
              <a:rPr lang="en-US" smtClean="0"/>
              <a:t>Consuls Conference at Ephélia Resort, 25th October 2011</a:t>
            </a:r>
            <a:endParaRPr lang="en-US"/>
          </a:p>
        </p:txBody>
      </p:sp>
      <p:sp>
        <p:nvSpPr>
          <p:cNvPr id="6" name="Slide Number Placeholder 9"/>
          <p:cNvSpPr>
            <a:spLocks noGrp="1"/>
          </p:cNvSpPr>
          <p:nvPr>
            <p:ph type="sldNum" sz="quarter" idx="11"/>
          </p:nvPr>
        </p:nvSpPr>
        <p:spPr/>
        <p:txBody>
          <a:bodyPr/>
          <a:lstStyle>
            <a:lvl1pPr>
              <a:defRPr/>
            </a:lvl1pPr>
          </a:lstStyle>
          <a:p>
            <a:fld id="{C08F37B4-00F0-46BF-B982-63A948869F5B}" type="slidenum">
              <a:rPr lang="en-US" altLang="en-US"/>
              <a:pPr/>
              <a:t>‹N°›</a:t>
            </a:fld>
            <a:endParaRPr lang="en-US" altLang="en-US"/>
          </a:p>
        </p:txBody>
      </p:sp>
      <p:sp>
        <p:nvSpPr>
          <p:cNvPr id="7" name="Footer Placeholder 11"/>
          <p:cNvSpPr>
            <a:spLocks noGrp="1"/>
          </p:cNvSpPr>
          <p:nvPr>
            <p:ph type="ftr" sz="quarter" idx="12"/>
          </p:nvPr>
        </p:nvSpPr>
        <p:spPr/>
        <p:txBody>
          <a:bodyPr rtlCol="0"/>
          <a:lstStyle>
            <a:lvl1pPr>
              <a:defRPr/>
            </a:lvl1pPr>
          </a:lstStyle>
          <a:p>
            <a:pPr>
              <a:defRPr/>
            </a:pPr>
            <a:r>
              <a:rPr lang="en-US"/>
              <a:t>Seychelles Energy Commission</a:t>
            </a:r>
          </a:p>
        </p:txBody>
      </p:sp>
    </p:spTree>
    <p:extLst>
      <p:ext uri="{BB962C8B-B14F-4D97-AF65-F5344CB8AC3E}">
        <p14:creationId xmlns:p14="http://schemas.microsoft.com/office/powerpoint/2010/main" val="113571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en-US" smtClean="0"/>
              <a:t>Consuls Conference at Ephélia Resort, 25th October 2011</a:t>
            </a:r>
            <a:endParaRPr lang="en-US"/>
          </a:p>
        </p:txBody>
      </p:sp>
      <p:sp>
        <p:nvSpPr>
          <p:cNvPr id="8" name="Slide Number Placeholder 11"/>
          <p:cNvSpPr>
            <a:spLocks noGrp="1"/>
          </p:cNvSpPr>
          <p:nvPr>
            <p:ph type="sldNum" sz="quarter" idx="11"/>
          </p:nvPr>
        </p:nvSpPr>
        <p:spPr/>
        <p:txBody>
          <a:bodyPr/>
          <a:lstStyle>
            <a:lvl1pPr>
              <a:defRPr/>
            </a:lvl1pPr>
          </a:lstStyle>
          <a:p>
            <a:fld id="{D99000A7-2EF9-4366-BAFF-1050D76DB715}" type="slidenum">
              <a:rPr lang="en-US" altLang="en-US"/>
              <a:pPr/>
              <a:t>‹N°›</a:t>
            </a:fld>
            <a:endParaRPr lang="en-US" altLang="en-US"/>
          </a:p>
        </p:txBody>
      </p:sp>
      <p:sp>
        <p:nvSpPr>
          <p:cNvPr id="9" name="Footer Placeholder 13"/>
          <p:cNvSpPr>
            <a:spLocks noGrp="1"/>
          </p:cNvSpPr>
          <p:nvPr>
            <p:ph type="ftr" sz="quarter" idx="12"/>
          </p:nvPr>
        </p:nvSpPr>
        <p:spPr/>
        <p:txBody>
          <a:bodyPr rtlCol="0"/>
          <a:lstStyle>
            <a:lvl1pPr>
              <a:defRPr/>
            </a:lvl1pPr>
          </a:lstStyle>
          <a:p>
            <a:pPr>
              <a:defRPr/>
            </a:pPr>
            <a:r>
              <a:rPr lang="en-US"/>
              <a:t>Seychelles Energy Commission</a:t>
            </a:r>
          </a:p>
        </p:txBody>
      </p:sp>
    </p:spTree>
    <p:extLst>
      <p:ext uri="{BB962C8B-B14F-4D97-AF65-F5344CB8AC3E}">
        <p14:creationId xmlns:p14="http://schemas.microsoft.com/office/powerpoint/2010/main" val="374170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smtClean="0"/>
              <a:t>Consuls Conference at Ephélia Resort, 25th October 2011</a:t>
            </a:r>
            <a:endParaRPr lang="en-US"/>
          </a:p>
        </p:txBody>
      </p:sp>
      <p:sp>
        <p:nvSpPr>
          <p:cNvPr id="4" name="Footer Placeholder 2"/>
          <p:cNvSpPr>
            <a:spLocks noGrp="1"/>
          </p:cNvSpPr>
          <p:nvPr>
            <p:ph type="ftr" sz="quarter" idx="11"/>
          </p:nvPr>
        </p:nvSpPr>
        <p:spPr/>
        <p:txBody>
          <a:bodyPr/>
          <a:lstStyle>
            <a:lvl1pPr>
              <a:defRPr/>
            </a:lvl1pPr>
          </a:lstStyle>
          <a:p>
            <a:pPr>
              <a:defRPr/>
            </a:pPr>
            <a:r>
              <a:rPr lang="en-US"/>
              <a:t>Seychelles Energy Commission</a:t>
            </a:r>
          </a:p>
        </p:txBody>
      </p:sp>
      <p:sp>
        <p:nvSpPr>
          <p:cNvPr id="5" name="Slide Number Placeholder 22"/>
          <p:cNvSpPr>
            <a:spLocks noGrp="1"/>
          </p:cNvSpPr>
          <p:nvPr>
            <p:ph type="sldNum" sz="quarter" idx="12"/>
          </p:nvPr>
        </p:nvSpPr>
        <p:spPr/>
        <p:txBody>
          <a:bodyPr/>
          <a:lstStyle>
            <a:lvl1pPr>
              <a:defRPr/>
            </a:lvl1pPr>
          </a:lstStyle>
          <a:p>
            <a:fld id="{D8656D2D-CE08-4BE9-97B2-B8CA4E08E57B}" type="slidenum">
              <a:rPr lang="en-US" altLang="en-US"/>
              <a:pPr/>
              <a:t>‹N°›</a:t>
            </a:fld>
            <a:endParaRPr lang="en-US" altLang="en-US"/>
          </a:p>
        </p:txBody>
      </p:sp>
    </p:spTree>
    <p:extLst>
      <p:ext uri="{BB962C8B-B14F-4D97-AF65-F5344CB8AC3E}">
        <p14:creationId xmlns:p14="http://schemas.microsoft.com/office/powerpoint/2010/main" val="151159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smtClean="0"/>
              <a:t>Consuls Conference at Ephélia Resort, 25th October 2011</a:t>
            </a:r>
            <a:endParaRPr lang="en-US"/>
          </a:p>
        </p:txBody>
      </p:sp>
      <p:sp>
        <p:nvSpPr>
          <p:cNvPr id="3" name="Footer Placeholder 2"/>
          <p:cNvSpPr>
            <a:spLocks noGrp="1"/>
          </p:cNvSpPr>
          <p:nvPr>
            <p:ph type="ftr" sz="quarter" idx="11"/>
          </p:nvPr>
        </p:nvSpPr>
        <p:spPr/>
        <p:txBody>
          <a:bodyPr/>
          <a:lstStyle>
            <a:lvl1pPr>
              <a:defRPr/>
            </a:lvl1pPr>
          </a:lstStyle>
          <a:p>
            <a:pPr>
              <a:defRPr/>
            </a:pPr>
            <a:r>
              <a:rPr lang="en-US"/>
              <a:t>Seychelles Energy Commission</a:t>
            </a: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154563C-7161-4B0D-805D-0D67CDED3F5A}" type="slidenum">
              <a:rPr lang="en-US" altLang="en-US"/>
              <a:pPr/>
              <a:t>‹N°›</a:t>
            </a:fld>
            <a:endParaRPr lang="en-US" altLang="en-US"/>
          </a:p>
        </p:txBody>
      </p:sp>
    </p:spTree>
    <p:extLst>
      <p:ext uri="{BB962C8B-B14F-4D97-AF65-F5344CB8AC3E}">
        <p14:creationId xmlns:p14="http://schemas.microsoft.com/office/powerpoint/2010/main" val="22301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Consuls Conference at Ephélia Resort, 25th October 2011</a:t>
            </a:r>
            <a:endParaRPr lang="en-US"/>
          </a:p>
        </p:txBody>
      </p:sp>
      <p:sp>
        <p:nvSpPr>
          <p:cNvPr id="6" name="Footer Placeholder 2"/>
          <p:cNvSpPr>
            <a:spLocks noGrp="1"/>
          </p:cNvSpPr>
          <p:nvPr>
            <p:ph type="ftr" sz="quarter" idx="11"/>
          </p:nvPr>
        </p:nvSpPr>
        <p:spPr/>
        <p:txBody>
          <a:bodyPr/>
          <a:lstStyle>
            <a:lvl1pPr>
              <a:defRPr/>
            </a:lvl1pPr>
          </a:lstStyle>
          <a:p>
            <a:pPr>
              <a:defRPr/>
            </a:pPr>
            <a:r>
              <a:rPr lang="en-US"/>
              <a:t>Seychelles Energy Commission</a:t>
            </a:r>
          </a:p>
        </p:txBody>
      </p:sp>
      <p:sp>
        <p:nvSpPr>
          <p:cNvPr id="7" name="Slide Number Placeholder 22"/>
          <p:cNvSpPr>
            <a:spLocks noGrp="1"/>
          </p:cNvSpPr>
          <p:nvPr>
            <p:ph type="sldNum" sz="quarter" idx="12"/>
          </p:nvPr>
        </p:nvSpPr>
        <p:spPr/>
        <p:txBody>
          <a:bodyPr/>
          <a:lstStyle>
            <a:lvl1pPr>
              <a:defRPr/>
            </a:lvl1pPr>
          </a:lstStyle>
          <a:p>
            <a:fld id="{76F02CF0-C027-45EA-8A56-DD6497E17CCB}" type="slidenum">
              <a:rPr lang="en-US" altLang="en-US"/>
              <a:pPr/>
              <a:t>‹N°›</a:t>
            </a:fld>
            <a:endParaRPr lang="en-US" altLang="en-US"/>
          </a:p>
        </p:txBody>
      </p:sp>
    </p:spTree>
    <p:extLst>
      <p:ext uri="{BB962C8B-B14F-4D97-AF65-F5344CB8AC3E}">
        <p14:creationId xmlns:p14="http://schemas.microsoft.com/office/powerpoint/2010/main" val="239647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en-US" smtClean="0"/>
              <a:t>Consuls Conference at Ephélia Resort, 25th October 2011</a:t>
            </a:r>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8280D20B-E2C6-4A8F-820B-B3AD69881C7C}" type="slidenum">
              <a:rPr lang="en-US" altLang="en-US"/>
              <a:pPr/>
              <a:t>‹N°›</a:t>
            </a:fld>
            <a:endParaRPr lang="en-US" alt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r>
              <a:rPr lang="en-US"/>
              <a:t>Seychelles Energy Commission</a:t>
            </a:r>
          </a:p>
        </p:txBody>
      </p:sp>
    </p:spTree>
    <p:extLst>
      <p:ext uri="{BB962C8B-B14F-4D97-AF65-F5344CB8AC3E}">
        <p14:creationId xmlns:p14="http://schemas.microsoft.com/office/powerpoint/2010/main" val="22077602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smtClean="0">
                <a:solidFill>
                  <a:schemeClr val="tx2"/>
                </a:solidFill>
              </a:defRPr>
            </a:lvl1pPr>
          </a:lstStyle>
          <a:p>
            <a:pPr>
              <a:defRPr/>
            </a:pPr>
            <a:r>
              <a:rPr lang="en-US" smtClean="0"/>
              <a:t>Consuls Conference at Ephélia Resort, 25th October 2011</a:t>
            </a: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smtClean="0">
                <a:solidFill>
                  <a:schemeClr val="tx2"/>
                </a:solidFill>
              </a:defRPr>
            </a:lvl1pPr>
          </a:lstStyle>
          <a:p>
            <a:pPr>
              <a:defRPr/>
            </a:pPr>
            <a:r>
              <a:rPr lang="en-US"/>
              <a:t>Seychelles Energy Commission</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fld id="{AEBE31E6-2786-4611-80AF-629E8FDD99E6}" type="slidenum">
              <a:rPr lang="en-US" altLang="en-US"/>
              <a:pPr/>
              <a:t>‹N°›</a:t>
            </a:fld>
            <a:endParaRPr lang="en-US" altLang="en-US"/>
          </a:p>
        </p:txBody>
      </p:sp>
    </p:spTree>
  </p:cSld>
  <p:clrMap bg1="lt1" tx1="dk1" bg2="lt2" tx2="dk2" accent1="accent1" accent2="accent2" accent3="accent3" accent4="accent4" accent5="accent5" accent6="accent6" hlink="hlink" folHlink="folHlink"/>
  <p:sldLayoutIdLst>
    <p:sldLayoutId id="2147483922" r:id="rId1"/>
    <p:sldLayoutId id="2147483918" r:id="rId2"/>
    <p:sldLayoutId id="2147483923" r:id="rId3"/>
    <p:sldLayoutId id="2147483924" r:id="rId4"/>
    <p:sldLayoutId id="2147483925" r:id="rId5"/>
    <p:sldLayoutId id="2147483919" r:id="rId6"/>
    <p:sldLayoutId id="2147483926" r:id="rId7"/>
    <p:sldLayoutId id="2147483920" r:id="rId8"/>
    <p:sldLayoutId id="2147483927" r:id="rId9"/>
    <p:sldLayoutId id="2147483921" r:id="rId10"/>
    <p:sldLayoutId id="2147483928" r:id="rId11"/>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defRPr>
      </a:lvl2pPr>
      <a:lvl3pPr algn="l" rtl="0" fontAlgn="base">
        <a:spcBef>
          <a:spcPct val="0"/>
        </a:spcBef>
        <a:spcAft>
          <a:spcPct val="0"/>
        </a:spcAft>
        <a:defRPr sz="4400">
          <a:solidFill>
            <a:schemeClr val="tx2"/>
          </a:solidFill>
          <a:latin typeface="Tw Cen MT" panose="020B0602020104020603" pitchFamily="34" charset="0"/>
        </a:defRPr>
      </a:lvl3pPr>
      <a:lvl4pPr algn="l" rtl="0" fontAlgn="base">
        <a:spcBef>
          <a:spcPct val="0"/>
        </a:spcBef>
        <a:spcAft>
          <a:spcPct val="0"/>
        </a:spcAft>
        <a:defRPr sz="4400">
          <a:solidFill>
            <a:schemeClr val="tx2"/>
          </a:solidFill>
          <a:latin typeface="Tw Cen MT" panose="020B0602020104020603" pitchFamily="34" charset="0"/>
        </a:defRPr>
      </a:lvl4pPr>
      <a:lvl5pPr algn="l" rtl="0" fontAlgn="base">
        <a:spcBef>
          <a:spcPct val="0"/>
        </a:spcBef>
        <a:spcAft>
          <a:spcPct val="0"/>
        </a:spcAft>
        <a:defRPr sz="4400">
          <a:solidFill>
            <a:schemeClr val="tx2"/>
          </a:solidFill>
          <a:latin typeface="Tw Cen MT" panose="020B0602020104020603" pitchFamily="34" charset="0"/>
        </a:defRPr>
      </a:lvl5pPr>
      <a:lvl6pPr marL="457200" algn="l" rtl="0" fontAlgn="base">
        <a:spcBef>
          <a:spcPct val="0"/>
        </a:spcBef>
        <a:spcAft>
          <a:spcPct val="0"/>
        </a:spcAft>
        <a:defRPr sz="4400">
          <a:solidFill>
            <a:schemeClr val="tx2"/>
          </a:solidFill>
          <a:latin typeface="Tw Cen MT" panose="020B0602020104020603" pitchFamily="34" charset="0"/>
        </a:defRPr>
      </a:lvl6pPr>
      <a:lvl7pPr marL="914400" algn="l" rtl="0" fontAlgn="base">
        <a:spcBef>
          <a:spcPct val="0"/>
        </a:spcBef>
        <a:spcAft>
          <a:spcPct val="0"/>
        </a:spcAft>
        <a:defRPr sz="4400">
          <a:solidFill>
            <a:schemeClr val="tx2"/>
          </a:solidFill>
          <a:latin typeface="Tw Cen MT" panose="020B0602020104020603" pitchFamily="34" charset="0"/>
        </a:defRPr>
      </a:lvl7pPr>
      <a:lvl8pPr marL="1371600" algn="l" rtl="0" fontAlgn="base">
        <a:spcBef>
          <a:spcPct val="0"/>
        </a:spcBef>
        <a:spcAft>
          <a:spcPct val="0"/>
        </a:spcAft>
        <a:defRPr sz="4400">
          <a:solidFill>
            <a:schemeClr val="tx2"/>
          </a:solidFill>
          <a:latin typeface="Tw Cen MT" panose="020B0602020104020603" pitchFamily="34" charset="0"/>
        </a:defRPr>
      </a:lvl8pPr>
      <a:lvl9pPr marL="1828800" algn="l" rtl="0" fontAlgn="base">
        <a:spcBef>
          <a:spcPct val="0"/>
        </a:spcBef>
        <a:spcAft>
          <a:spcPct val="0"/>
        </a:spcAft>
        <a:defRPr sz="4400">
          <a:solidFill>
            <a:schemeClr val="tx2"/>
          </a:solidFill>
          <a:latin typeface="Tw Cen MT" panose="020B0602020104020603" pitchFamily="34" charset="0"/>
        </a:defRPr>
      </a:lvl9pPr>
    </p:titleStyle>
    <p:bodyStyle>
      <a:lvl1pPr marL="319088" indent="-319088" algn="l" rtl="0" fontAlgn="base">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r>
              <a:rPr lang="en-US" smtClean="0">
                <a:solidFill>
                  <a:prstClr val="black">
                    <a:tint val="75000"/>
                  </a:prstClr>
                </a:solidFill>
              </a:rPr>
              <a:t>Consuls Conference at Ephélia Resort, 25th October 2011</a:t>
            </a:r>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eaLnBrk="1" hangingPunct="1">
              <a:defRPr/>
            </a:pPr>
            <a:r>
              <a:rPr lang="fr-CA" smtClean="0">
                <a:solidFill>
                  <a:prstClr val="black">
                    <a:tint val="75000"/>
                  </a:prstClr>
                </a:solidFill>
              </a:rPr>
              <a:t>Seychelles Energy Commission</a:t>
            </a: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F92C793A-C2D7-46A1-8F23-C7AA3D203B6A}" type="slidenum">
              <a:rPr lang="fr-CA">
                <a:solidFill>
                  <a:prstClr val="black">
                    <a:tint val="75000"/>
                  </a:prstClr>
                </a:solidFill>
              </a:rPr>
              <a:pPr eaLnBrk="1" hangingPunct="1">
                <a:defRPr/>
              </a:pPr>
              <a:t>‹N°›</a:t>
            </a:fld>
            <a:endParaRPr lang="fr-CA">
              <a:solidFill>
                <a:prstClr val="black">
                  <a:tint val="75000"/>
                </a:prstClr>
              </a:solidFill>
            </a:endParaRPr>
          </a:p>
        </p:txBody>
      </p:sp>
    </p:spTree>
    <p:extLst>
      <p:ext uri="{BB962C8B-B14F-4D97-AF65-F5344CB8AC3E}">
        <p14:creationId xmlns:p14="http://schemas.microsoft.com/office/powerpoint/2010/main" val="3177363932"/>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228600"/>
            <a:ext cx="9053052" cy="3048000"/>
          </a:xfrm>
        </p:spPr>
        <p:txBody>
          <a:bodyPr>
            <a:normAutofit fontScale="90000"/>
          </a:bodyPr>
          <a:lstStyle/>
          <a:p>
            <a:pPr fontAlgn="auto">
              <a:spcAft>
                <a:spcPts val="0"/>
              </a:spcAft>
              <a:defRPr/>
            </a:pPr>
            <a:r>
              <a:rPr dirty="0" smtClean="0"/>
              <a:t/>
            </a:r>
            <a:br>
              <a:rPr dirty="0" smtClean="0"/>
            </a:br>
            <a:r>
              <a:rPr dirty="0" smtClean="0"/>
              <a:t/>
            </a:r>
            <a:br>
              <a:rPr dirty="0" smtClean="0"/>
            </a:br>
            <a:r>
              <a:rPr lang="en-US" sz="4900" b="1" dirty="0" smtClean="0">
                <a:solidFill>
                  <a:schemeClr val="bg1"/>
                </a:solidFill>
                <a:latin typeface="Bell MT" panose="02020503060305020303" pitchFamily="18" charset="0"/>
              </a:rPr>
              <a:t>Overview of Energy efficiency sector </a:t>
            </a:r>
            <a:br>
              <a:rPr lang="en-US" sz="4900" b="1" dirty="0" smtClean="0">
                <a:solidFill>
                  <a:schemeClr val="bg1"/>
                </a:solidFill>
                <a:latin typeface="Bell MT" panose="02020503060305020303" pitchFamily="18" charset="0"/>
              </a:rPr>
            </a:br>
            <a:r>
              <a:rPr dirty="0" smtClean="0"/>
              <a:t/>
            </a:r>
            <a:br>
              <a:rPr dirty="0" smtClean="0"/>
            </a:br>
            <a:r>
              <a:rPr dirty="0" smtClean="0"/>
              <a:t/>
            </a:r>
            <a:br>
              <a:rPr dirty="0" smtClean="0"/>
            </a:br>
            <a:endParaRPr dirty="0" smtClean="0"/>
          </a:p>
        </p:txBody>
      </p:sp>
      <p:sp>
        <p:nvSpPr>
          <p:cNvPr id="2051" name="Rectangle 3"/>
          <p:cNvSpPr>
            <a:spLocks noGrp="1" noChangeArrowheads="1"/>
          </p:cNvSpPr>
          <p:nvPr>
            <p:ph type="subTitle" idx="1"/>
          </p:nvPr>
        </p:nvSpPr>
        <p:spPr>
          <a:xfrm>
            <a:off x="381000" y="4191000"/>
            <a:ext cx="8458200" cy="1725612"/>
          </a:xfrm>
        </p:spPr>
        <p:txBody>
          <a:bodyPr>
            <a:normAutofit fontScale="40000" lnSpcReduction="20000"/>
          </a:bodyPr>
          <a:lstStyle/>
          <a:p>
            <a:pPr fontAlgn="auto">
              <a:spcBef>
                <a:spcPts val="580"/>
              </a:spcBef>
              <a:spcAft>
                <a:spcPts val="0"/>
              </a:spcAft>
              <a:buFont typeface="Wingdings 2"/>
              <a:buNone/>
              <a:defRPr/>
            </a:pPr>
            <a:endParaRPr lang="en-US" sz="1800" dirty="0" smtClean="0"/>
          </a:p>
          <a:p>
            <a:pPr fontAlgn="auto">
              <a:spcBef>
                <a:spcPts val="580"/>
              </a:spcBef>
              <a:spcAft>
                <a:spcPts val="0"/>
              </a:spcAft>
              <a:buFont typeface="Wingdings 2"/>
              <a:buNone/>
              <a:defRPr/>
            </a:pPr>
            <a:r>
              <a:rPr lang="en-US" sz="6000" b="1" i="1" dirty="0" smtClean="0">
                <a:solidFill>
                  <a:schemeClr val="bg1"/>
                </a:solidFill>
                <a:latin typeface="Bell MT" panose="02020503060305020303" pitchFamily="18" charset="0"/>
              </a:rPr>
              <a:t>Cynthia Alexander</a:t>
            </a:r>
          </a:p>
          <a:p>
            <a:pPr fontAlgn="auto">
              <a:spcBef>
                <a:spcPts val="580"/>
              </a:spcBef>
              <a:spcAft>
                <a:spcPts val="0"/>
              </a:spcAft>
              <a:buFont typeface="Wingdings 2"/>
              <a:buNone/>
              <a:defRPr/>
            </a:pPr>
            <a:r>
              <a:rPr lang="en-US" sz="6000" b="1" i="1" dirty="0" smtClean="0">
                <a:solidFill>
                  <a:schemeClr val="bg1"/>
                </a:solidFill>
                <a:latin typeface="Bell MT" panose="02020503060305020303" pitchFamily="18" charset="0"/>
              </a:rPr>
              <a:t>Principal Officer for Renewable Energy and Energy Management</a:t>
            </a:r>
          </a:p>
          <a:p>
            <a:pPr fontAlgn="auto">
              <a:spcBef>
                <a:spcPts val="580"/>
              </a:spcBef>
              <a:spcAft>
                <a:spcPts val="0"/>
              </a:spcAft>
              <a:buFont typeface="Wingdings 2"/>
              <a:buNone/>
              <a:defRPr/>
            </a:pPr>
            <a:r>
              <a:rPr lang="en-US" sz="6000" b="1" i="1" dirty="0" smtClean="0">
                <a:solidFill>
                  <a:schemeClr val="bg1"/>
                </a:solidFill>
                <a:latin typeface="Bell MT" panose="02020503060305020303" pitchFamily="18" charset="0"/>
              </a:rPr>
              <a:t>Seychelles Energy Commission</a:t>
            </a:r>
          </a:p>
          <a:p>
            <a:pPr fontAlgn="auto">
              <a:spcBef>
                <a:spcPts val="580"/>
              </a:spcBef>
              <a:spcAft>
                <a:spcPts val="0"/>
              </a:spcAft>
              <a:buFont typeface="Wingdings 2"/>
              <a:buNone/>
              <a:defRPr/>
            </a:pPr>
            <a:endParaRPr lang="en-US" sz="7000" b="1" dirty="0" smtClean="0">
              <a:solidFill>
                <a:schemeClr val="tx1"/>
              </a:solidFill>
            </a:endParaRPr>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1752600"/>
            <a:ext cx="243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5E3A495-16DE-4E85-B8A3-443BF7F0BA13}"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228600"/>
            <a:ext cx="8156575" cy="990600"/>
          </a:xfrm>
        </p:spPr>
        <p:txBody>
          <a:bodyPr/>
          <a:lstStyle/>
          <a:p>
            <a:r>
              <a:rPr lang="en-US" altLang="en-US" dirty="0" smtClean="0"/>
              <a:t>Outline of the presentation</a:t>
            </a:r>
          </a:p>
        </p:txBody>
      </p:sp>
      <p:sp>
        <p:nvSpPr>
          <p:cNvPr id="5" name="Slide Number Placeholder 4"/>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92FA904B-9941-4420-98DF-227B05DDB939}" type="slidenum">
              <a:rPr lang="en-US" altLang="en-US" sz="1200">
                <a:solidFill>
                  <a:srgbClr val="FFFFFF"/>
                </a:solidFill>
              </a:rPr>
              <a:pPr>
                <a:lnSpc>
                  <a:spcPct val="80000"/>
                </a:lnSpc>
              </a:pPr>
              <a:t>2</a:t>
            </a:fld>
            <a:endParaRPr lang="en-US" altLang="en-US" sz="1200">
              <a:solidFill>
                <a:srgbClr val="FFFFFF"/>
              </a:solidFill>
            </a:endParaRPr>
          </a:p>
        </p:txBody>
      </p:sp>
      <p:sp>
        <p:nvSpPr>
          <p:cNvPr id="8197" name="Content Placeholder 5"/>
          <p:cNvSpPr>
            <a:spLocks noGrp="1"/>
          </p:cNvSpPr>
          <p:nvPr>
            <p:ph sz="quarter" idx="1"/>
          </p:nvPr>
        </p:nvSpPr>
        <p:spPr>
          <a:xfrm>
            <a:off x="266701" y="2133600"/>
            <a:ext cx="4610100" cy="2895600"/>
          </a:xfrm>
        </p:spPr>
        <p:txBody>
          <a:bodyPr>
            <a:normAutofit fontScale="92500" lnSpcReduction="10000"/>
          </a:bodyPr>
          <a:lstStyle/>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r>
              <a:rPr lang="en-US" dirty="0" smtClean="0"/>
              <a:t>IOC - Energies</a:t>
            </a:r>
            <a:endParaRPr lang="en-US" dirty="0"/>
          </a:p>
          <a:p>
            <a:pPr marL="320040" indent="-320040" fontAlgn="auto">
              <a:spcAft>
                <a:spcPts val="0"/>
              </a:spcAft>
              <a:buFont typeface="Wingdings"/>
              <a:buChar char=""/>
              <a:defRPr/>
            </a:pPr>
            <a:r>
              <a:rPr lang="en-US" dirty="0" smtClean="0"/>
              <a:t>Energy Policy/Energy Act</a:t>
            </a:r>
          </a:p>
          <a:p>
            <a:pPr marL="320040" indent="-320040" fontAlgn="auto">
              <a:spcAft>
                <a:spcPts val="0"/>
              </a:spcAft>
              <a:buFont typeface="Wingdings"/>
              <a:buChar char=""/>
              <a:defRPr/>
            </a:pPr>
            <a:r>
              <a:rPr lang="en-US" dirty="0" smtClean="0"/>
              <a:t>Energy Mapping </a:t>
            </a:r>
          </a:p>
          <a:p>
            <a:pPr marL="320040" indent="-320040" fontAlgn="auto">
              <a:spcAft>
                <a:spcPts val="0"/>
              </a:spcAft>
              <a:buFont typeface="Wingdings"/>
              <a:buChar char=""/>
              <a:defRPr/>
            </a:pPr>
            <a:r>
              <a:rPr lang="en-US" dirty="0" smtClean="0"/>
              <a:t>GOS-UNDP-GEF RE Project</a:t>
            </a:r>
            <a:endParaRPr lang="en-US" dirty="0"/>
          </a:p>
          <a:p>
            <a:pPr marL="320040" indent="-320040" fontAlgn="auto">
              <a:spcAft>
                <a:spcPts val="0"/>
              </a:spcAft>
              <a:buFont typeface="Wingdings"/>
              <a:buChar char=""/>
              <a:defRPr/>
            </a:pPr>
            <a:r>
              <a:rPr lang="en-US" dirty="0" smtClean="0"/>
              <a:t>Incentives &amp; Plans </a:t>
            </a:r>
          </a:p>
        </p:txBody>
      </p:sp>
      <p:pic>
        <p:nvPicPr>
          <p:cNvPr id="2" name="Picture 1"/>
          <p:cNvPicPr>
            <a:picLocks noChangeAspect="1"/>
          </p:cNvPicPr>
          <p:nvPr/>
        </p:nvPicPr>
        <p:blipFill>
          <a:blip r:embed="rId2"/>
          <a:stretch>
            <a:fillRect/>
          </a:stretch>
        </p:blipFill>
        <p:spPr>
          <a:xfrm>
            <a:off x="5156676" y="1697559"/>
            <a:ext cx="3962743" cy="455084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IOC Energies Program</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FEC2A3F-E175-41F8-84C6-FE5B37A9465A}" type="slidenum">
              <a:rPr lang="en-US" altLang="en-US" smtClean="0"/>
              <a:pPr/>
              <a:t>3</a:t>
            </a:fld>
            <a:endParaRPr lang="en-US" altLang="en-US"/>
          </a:p>
        </p:txBody>
      </p:sp>
      <p:sp>
        <p:nvSpPr>
          <p:cNvPr id="5" name="Rounded Rectangle 4"/>
          <p:cNvSpPr/>
          <p:nvPr/>
        </p:nvSpPr>
        <p:spPr>
          <a:xfrm>
            <a:off x="266700" y="4876800"/>
            <a:ext cx="4610100" cy="182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2060"/>
                </a:solidFill>
              </a:rPr>
              <a:t>Introduce a regional strategy</a:t>
            </a:r>
          </a:p>
          <a:p>
            <a:pPr algn="ctr"/>
            <a:r>
              <a:rPr lang="en-US" dirty="0" smtClean="0">
                <a:solidFill>
                  <a:srgbClr val="002060"/>
                </a:solidFill>
              </a:rPr>
              <a:t>Improvement of capacity (public/private)</a:t>
            </a:r>
          </a:p>
          <a:p>
            <a:pPr algn="ctr"/>
            <a:r>
              <a:rPr lang="en-US" dirty="0" smtClean="0">
                <a:solidFill>
                  <a:srgbClr val="002060"/>
                </a:solidFill>
              </a:rPr>
              <a:t>Standards and Labels for Buildings and Electrical appliances</a:t>
            </a:r>
          </a:p>
          <a:p>
            <a:pPr algn="ctr"/>
            <a:r>
              <a:rPr lang="en-US" dirty="0" smtClean="0">
                <a:solidFill>
                  <a:srgbClr val="002060"/>
                </a:solidFill>
              </a:rPr>
              <a:t>Improved regulatory environment</a:t>
            </a:r>
          </a:p>
        </p:txBody>
      </p:sp>
      <p:sp>
        <p:nvSpPr>
          <p:cNvPr id="3" name="Rounded Rectangle 2"/>
          <p:cNvSpPr/>
          <p:nvPr/>
        </p:nvSpPr>
        <p:spPr>
          <a:xfrm>
            <a:off x="266700" y="1905000"/>
            <a:ext cx="4610100" cy="1676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2060"/>
                </a:solidFill>
              </a:rPr>
              <a:t>A Regional approach to address challenges faced by the IOC countries to reduce their dependence on importation of fossil fuel and to create an enabling environment for more RE technologies and EE measures. </a:t>
            </a:r>
            <a:endParaRPr lang="en-US" dirty="0">
              <a:solidFill>
                <a:srgbClr val="002060"/>
              </a:solidFill>
            </a:endParaRPr>
          </a:p>
        </p:txBody>
      </p:sp>
      <p:sp>
        <p:nvSpPr>
          <p:cNvPr id="6" name="Rounded Rectangle 5"/>
          <p:cNvSpPr/>
          <p:nvPr/>
        </p:nvSpPr>
        <p:spPr>
          <a:xfrm>
            <a:off x="269748" y="3848100"/>
            <a:ext cx="4607052"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2060"/>
                </a:solidFill>
              </a:rPr>
              <a:t>5 year program ending in June 2019</a:t>
            </a:r>
          </a:p>
          <a:p>
            <a:pPr algn="ctr"/>
            <a:r>
              <a:rPr lang="en-US" dirty="0" smtClean="0">
                <a:solidFill>
                  <a:srgbClr val="002060"/>
                </a:solidFill>
              </a:rPr>
              <a:t>15 Million Euros for five Islands</a:t>
            </a:r>
            <a:endParaRPr lang="en-US" dirty="0">
              <a:solidFill>
                <a:srgbClr val="002060"/>
              </a:solidFill>
            </a:endParaRPr>
          </a:p>
        </p:txBody>
      </p:sp>
      <p:pic>
        <p:nvPicPr>
          <p:cNvPr id="8" name="Picture 7"/>
          <p:cNvPicPr>
            <a:picLocks noChangeAspect="1"/>
          </p:cNvPicPr>
          <p:nvPr/>
        </p:nvPicPr>
        <p:blipFill>
          <a:blip r:embed="rId3"/>
          <a:stretch>
            <a:fillRect/>
          </a:stretch>
        </p:blipFill>
        <p:spPr>
          <a:xfrm>
            <a:off x="7077816" y="1523437"/>
            <a:ext cx="1688232" cy="1371719"/>
          </a:xfrm>
          <a:prstGeom prst="rect">
            <a:avLst/>
          </a:prstGeom>
        </p:spPr>
      </p:pic>
      <p:pic>
        <p:nvPicPr>
          <p:cNvPr id="9" name="Picture 8"/>
          <p:cNvPicPr>
            <a:picLocks noChangeAspect="1"/>
          </p:cNvPicPr>
          <p:nvPr/>
        </p:nvPicPr>
        <p:blipFill>
          <a:blip r:embed="rId4"/>
          <a:stretch>
            <a:fillRect/>
          </a:stretch>
        </p:blipFill>
        <p:spPr>
          <a:xfrm>
            <a:off x="5200693" y="2339299"/>
            <a:ext cx="1688738" cy="1371719"/>
          </a:xfrm>
          <a:prstGeom prst="rect">
            <a:avLst/>
          </a:prstGeom>
        </p:spPr>
      </p:pic>
      <p:pic>
        <p:nvPicPr>
          <p:cNvPr id="10" name="Picture 9"/>
          <p:cNvPicPr>
            <a:picLocks noChangeAspect="1"/>
          </p:cNvPicPr>
          <p:nvPr/>
        </p:nvPicPr>
        <p:blipFill>
          <a:blip r:embed="rId5"/>
          <a:stretch>
            <a:fillRect/>
          </a:stretch>
        </p:blipFill>
        <p:spPr>
          <a:xfrm>
            <a:off x="7029756" y="2955048"/>
            <a:ext cx="1838090" cy="1511939"/>
          </a:xfrm>
          <a:prstGeom prst="rect">
            <a:avLst/>
          </a:prstGeom>
        </p:spPr>
      </p:pic>
      <p:pic>
        <p:nvPicPr>
          <p:cNvPr id="14" name="Picture 13"/>
          <p:cNvPicPr>
            <a:picLocks noChangeAspect="1"/>
          </p:cNvPicPr>
          <p:nvPr/>
        </p:nvPicPr>
        <p:blipFill>
          <a:blip r:embed="rId6"/>
          <a:stretch>
            <a:fillRect/>
          </a:stretch>
        </p:blipFill>
        <p:spPr>
          <a:xfrm rot="1085698">
            <a:off x="5297292" y="4111824"/>
            <a:ext cx="3276184" cy="2974775"/>
          </a:xfrm>
          <a:prstGeom prst="rect">
            <a:avLst/>
          </a:prstGeom>
        </p:spPr>
      </p:pic>
    </p:spTree>
    <p:extLst>
      <p:ext uri="{BB962C8B-B14F-4D97-AF65-F5344CB8AC3E}">
        <p14:creationId xmlns:p14="http://schemas.microsoft.com/office/powerpoint/2010/main" val="2929511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035051"/>
          </a:xfrm>
        </p:spPr>
        <p:txBody>
          <a:bodyPr>
            <a:noAutofit/>
          </a:bodyPr>
          <a:lstStyle/>
          <a:p>
            <a:pPr fontAlgn="auto">
              <a:spcAft>
                <a:spcPts val="0"/>
              </a:spcAft>
              <a:defRPr/>
            </a:pPr>
            <a:r>
              <a:rPr lang="en-US" dirty="0"/>
              <a:t>Energy Policy &amp; </a:t>
            </a:r>
            <a:r>
              <a:rPr lang="en-US" dirty="0" smtClean="0"/>
              <a:t>Energy Act</a:t>
            </a:r>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08AE7E5F-0AD5-4227-9733-96BFF870E1CE}" type="slidenum">
              <a:rPr lang="en-US" altLang="en-US" sz="1200">
                <a:solidFill>
                  <a:srgbClr val="FFFFFF"/>
                </a:solidFill>
              </a:rPr>
              <a:pPr>
                <a:lnSpc>
                  <a:spcPct val="80000"/>
                </a:lnSpc>
              </a:pPr>
              <a:t>4</a:t>
            </a:fld>
            <a:endParaRPr lang="en-US" altLang="en-US" sz="1200">
              <a:solidFill>
                <a:srgbClr val="FFFFFF"/>
              </a:solidFill>
            </a:endParaRPr>
          </a:p>
        </p:txBody>
      </p:sp>
      <p:sp>
        <p:nvSpPr>
          <p:cNvPr id="3" name="Rounded Rectangle 2"/>
          <p:cNvSpPr/>
          <p:nvPr/>
        </p:nvSpPr>
        <p:spPr>
          <a:xfrm>
            <a:off x="4038600" y="1634612"/>
            <a:ext cx="5029200" cy="34707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spcAft>
                <a:spcPts val="1200"/>
              </a:spcAft>
            </a:pPr>
            <a:endParaRPr lang="en-US" sz="2000" b="1" u="sng" dirty="0" smtClean="0"/>
          </a:p>
          <a:p>
            <a:pPr>
              <a:spcAft>
                <a:spcPts val="1200"/>
              </a:spcAft>
            </a:pPr>
            <a:endParaRPr lang="en-US" sz="2000" b="1" u="sng" dirty="0"/>
          </a:p>
          <a:p>
            <a:pPr>
              <a:spcAft>
                <a:spcPts val="1200"/>
              </a:spcAft>
            </a:pPr>
            <a:r>
              <a:rPr lang="en-US" sz="2000" b="1" u="sng" dirty="0" smtClean="0"/>
              <a:t>Energy Act</a:t>
            </a:r>
          </a:p>
          <a:p>
            <a:pPr>
              <a:spcAft>
                <a:spcPts val="1200"/>
              </a:spcAft>
            </a:pPr>
            <a:r>
              <a:rPr lang="en-US" altLang="en-US" dirty="0" smtClean="0">
                <a:solidFill>
                  <a:srgbClr val="002060"/>
                </a:solidFill>
              </a:rPr>
              <a:t>Enactment </a:t>
            </a:r>
            <a:r>
              <a:rPr lang="en-US" altLang="en-US" dirty="0">
                <a:solidFill>
                  <a:srgbClr val="002060"/>
                </a:solidFill>
              </a:rPr>
              <a:t>of the Energy Act 2012. Operational in </a:t>
            </a:r>
            <a:r>
              <a:rPr lang="en-US" altLang="en-US" dirty="0" smtClean="0">
                <a:solidFill>
                  <a:srgbClr val="002060"/>
                </a:solidFill>
              </a:rPr>
              <a:t>2013</a:t>
            </a:r>
          </a:p>
          <a:p>
            <a:pPr>
              <a:spcAft>
                <a:spcPts val="1200"/>
              </a:spcAft>
            </a:pPr>
            <a:r>
              <a:rPr lang="en-US" dirty="0">
                <a:solidFill>
                  <a:srgbClr val="002060"/>
                </a:solidFill>
              </a:rPr>
              <a:t>Formal establishment of Seychelles Energy Commission (SEC) whose role is to regulate the electricity sector</a:t>
            </a:r>
            <a:r>
              <a:rPr lang="en-US" dirty="0" smtClean="0">
                <a:solidFill>
                  <a:srgbClr val="002060"/>
                </a:solidFill>
              </a:rPr>
              <a:t>.</a:t>
            </a:r>
            <a:endParaRPr lang="en-US" altLang="en-US" dirty="0" smtClean="0">
              <a:solidFill>
                <a:srgbClr val="002060"/>
              </a:solidFill>
            </a:endParaRPr>
          </a:p>
          <a:p>
            <a:pPr>
              <a:spcAft>
                <a:spcPts val="1200"/>
              </a:spcAft>
            </a:pPr>
            <a:r>
              <a:rPr lang="en-US" dirty="0">
                <a:solidFill>
                  <a:srgbClr val="002060"/>
                </a:solidFill>
              </a:rPr>
              <a:t>The Energy Act provides clear guidelines for the regulation of the electricity sector and the promotion of renewable energy and energy </a:t>
            </a:r>
            <a:r>
              <a:rPr lang="en-US" dirty="0" smtClean="0">
                <a:solidFill>
                  <a:srgbClr val="002060"/>
                </a:solidFill>
              </a:rPr>
              <a:t>efficiency</a:t>
            </a:r>
            <a:endParaRPr lang="en-US" dirty="0">
              <a:solidFill>
                <a:srgbClr val="002060"/>
              </a:solidFill>
            </a:endParaRPr>
          </a:p>
          <a:p>
            <a:pPr>
              <a:spcAft>
                <a:spcPts val="1200"/>
              </a:spcAft>
            </a:pPr>
            <a:endParaRPr lang="en-US" dirty="0" smtClean="0">
              <a:solidFill>
                <a:srgbClr val="002060"/>
              </a:solidFill>
            </a:endParaRPr>
          </a:p>
          <a:p>
            <a:pPr>
              <a:spcAft>
                <a:spcPts val="1200"/>
              </a:spcAft>
            </a:pPr>
            <a:endParaRPr lang="en-US" altLang="en-US" b="1" dirty="0"/>
          </a:p>
        </p:txBody>
      </p:sp>
      <p:sp>
        <p:nvSpPr>
          <p:cNvPr id="4" name="Rounded Rectangle 3"/>
          <p:cNvSpPr/>
          <p:nvPr/>
        </p:nvSpPr>
        <p:spPr>
          <a:xfrm>
            <a:off x="152400" y="1600199"/>
            <a:ext cx="3733800" cy="51638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20040" indent="-320040" fontAlgn="auto">
              <a:spcAft>
                <a:spcPts val="0"/>
              </a:spcAft>
              <a:buFont typeface="Wingdings 2" pitchFamily="18" charset="2"/>
              <a:buNone/>
              <a:defRPr/>
            </a:pPr>
            <a:endParaRPr lang="en-US" b="1" u="sng" dirty="0" smtClean="0"/>
          </a:p>
          <a:p>
            <a:pPr marL="320040" indent="-320040" fontAlgn="auto">
              <a:spcAft>
                <a:spcPts val="0"/>
              </a:spcAft>
              <a:buFont typeface="Wingdings 2" pitchFamily="18" charset="2"/>
              <a:buNone/>
              <a:defRPr/>
            </a:pPr>
            <a:endParaRPr lang="en-US" b="1" u="sng" dirty="0" smtClean="0"/>
          </a:p>
          <a:p>
            <a:pPr marL="320040" indent="-320040" fontAlgn="auto">
              <a:spcAft>
                <a:spcPts val="0"/>
              </a:spcAft>
              <a:buFont typeface="Wingdings 2" pitchFamily="18" charset="2"/>
              <a:buNone/>
              <a:defRPr/>
            </a:pPr>
            <a:r>
              <a:rPr lang="en-US" sz="2000" b="1" u="sng" dirty="0" smtClean="0"/>
              <a:t>Energy Policy</a:t>
            </a:r>
            <a:endParaRPr lang="en-US" sz="2000" dirty="0"/>
          </a:p>
          <a:p>
            <a:pPr fontAlgn="auto">
              <a:spcAft>
                <a:spcPts val="0"/>
              </a:spcAft>
              <a:defRPr/>
            </a:pPr>
            <a:r>
              <a:rPr lang="en-US" dirty="0" smtClean="0">
                <a:solidFill>
                  <a:srgbClr val="002060"/>
                </a:solidFill>
              </a:rPr>
              <a:t>To </a:t>
            </a:r>
            <a:r>
              <a:rPr lang="en-US" dirty="0">
                <a:solidFill>
                  <a:srgbClr val="002060"/>
                </a:solidFill>
              </a:rPr>
              <a:t>Develop a Sustainable Energy </a:t>
            </a:r>
            <a:r>
              <a:rPr lang="en-US" dirty="0" smtClean="0">
                <a:solidFill>
                  <a:srgbClr val="002060"/>
                </a:solidFill>
              </a:rPr>
              <a:t>sector</a:t>
            </a:r>
            <a:endParaRPr lang="en-US" sz="2000" b="1" dirty="0" smtClean="0">
              <a:solidFill>
                <a:srgbClr val="002060"/>
              </a:solidFill>
              <a:latin typeface="Tw Cen MT" panose="020B0602020104020603" pitchFamily="34" charset="0"/>
              <a:cs typeface="Times New Roman" pitchFamily="18" charset="0"/>
            </a:endParaRPr>
          </a:p>
          <a:p>
            <a:pPr marL="0" indent="0" fontAlgn="auto">
              <a:spcAft>
                <a:spcPts val="0"/>
              </a:spcAft>
              <a:buNone/>
              <a:defRPr/>
            </a:pPr>
            <a:r>
              <a:rPr lang="en-US" sz="2000" b="1" u="sng" dirty="0"/>
              <a:t>Target for Renewable Energy:</a:t>
            </a:r>
          </a:p>
          <a:p>
            <a:pPr fontAlgn="auto">
              <a:spcAft>
                <a:spcPts val="0"/>
              </a:spcAft>
              <a:defRPr/>
            </a:pPr>
            <a:r>
              <a:rPr lang="en-US" dirty="0">
                <a:solidFill>
                  <a:srgbClr val="002060"/>
                </a:solidFill>
              </a:rPr>
              <a:t>5 % RE by 2020</a:t>
            </a:r>
          </a:p>
          <a:p>
            <a:pPr fontAlgn="auto">
              <a:spcAft>
                <a:spcPts val="0"/>
              </a:spcAft>
              <a:defRPr/>
            </a:pPr>
            <a:r>
              <a:rPr lang="en-US" dirty="0">
                <a:solidFill>
                  <a:srgbClr val="002060"/>
                </a:solidFill>
              </a:rPr>
              <a:t>15% RE by </a:t>
            </a:r>
            <a:r>
              <a:rPr lang="en-US" dirty="0" smtClean="0">
                <a:solidFill>
                  <a:srgbClr val="002060"/>
                </a:solidFill>
              </a:rPr>
              <a:t>2030</a:t>
            </a:r>
          </a:p>
          <a:p>
            <a:pPr marL="274320" indent="-274320">
              <a:buNone/>
              <a:defRPr/>
            </a:pPr>
            <a:endParaRPr lang="en-US" dirty="0">
              <a:solidFill>
                <a:srgbClr val="002060"/>
              </a:solidFill>
            </a:endParaRPr>
          </a:p>
          <a:p>
            <a:pPr marL="274320" indent="-274320">
              <a:buNone/>
              <a:defRPr/>
            </a:pPr>
            <a:r>
              <a:rPr lang="en-US" sz="2000" b="1" u="sng" dirty="0" smtClean="0"/>
              <a:t>Recommendations </a:t>
            </a:r>
            <a:r>
              <a:rPr lang="en-US" sz="2000" b="1" u="sng" dirty="0"/>
              <a:t>for </a:t>
            </a:r>
            <a:r>
              <a:rPr lang="en-US" sz="2000" b="1" u="sng" dirty="0" smtClean="0"/>
              <a:t>Energy Efficiency</a:t>
            </a:r>
            <a:endParaRPr lang="en-US" sz="2000" b="1" u="sng" dirty="0"/>
          </a:p>
          <a:p>
            <a:pPr marL="0" indent="0">
              <a:buNone/>
              <a:defRPr/>
            </a:pPr>
            <a:r>
              <a:rPr lang="en-US" dirty="0">
                <a:solidFill>
                  <a:srgbClr val="002060"/>
                </a:solidFill>
              </a:rPr>
              <a:t>National Action Plan on Energy Efficiency</a:t>
            </a:r>
          </a:p>
          <a:p>
            <a:pPr marL="0" indent="0">
              <a:buNone/>
              <a:defRPr/>
            </a:pPr>
            <a:r>
              <a:rPr lang="en-US" dirty="0">
                <a:solidFill>
                  <a:srgbClr val="002060"/>
                </a:solidFill>
              </a:rPr>
              <a:t>Establishment of MEPS for electrical appliances with adoption of international standards and labeling</a:t>
            </a:r>
          </a:p>
          <a:p>
            <a:pPr marL="0" indent="0">
              <a:buNone/>
              <a:defRPr/>
            </a:pPr>
            <a:r>
              <a:rPr lang="en-US" dirty="0">
                <a:solidFill>
                  <a:srgbClr val="002060"/>
                </a:solidFill>
              </a:rPr>
              <a:t>Tropical Building code</a:t>
            </a:r>
          </a:p>
          <a:p>
            <a:pPr fontAlgn="auto">
              <a:spcAft>
                <a:spcPts val="1200"/>
              </a:spcAft>
              <a:defRPr/>
            </a:pPr>
            <a:endParaRPr lang="en-US" dirty="0"/>
          </a:p>
          <a:p>
            <a:pPr marL="320040" indent="-320040" fontAlgn="auto">
              <a:spcAft>
                <a:spcPts val="0"/>
              </a:spcAft>
              <a:buFont typeface="Wingdings"/>
              <a:buChar char=""/>
              <a:defRPr/>
            </a:pPr>
            <a:endParaRPr lang="en-US" dirty="0"/>
          </a:p>
        </p:txBody>
      </p:sp>
      <p:pic>
        <p:nvPicPr>
          <p:cNvPr id="5" name="Picture 4"/>
          <p:cNvPicPr>
            <a:picLocks noChangeAspect="1"/>
          </p:cNvPicPr>
          <p:nvPr/>
        </p:nvPicPr>
        <p:blipFill>
          <a:blip r:embed="rId2"/>
          <a:stretch>
            <a:fillRect/>
          </a:stretch>
        </p:blipFill>
        <p:spPr>
          <a:xfrm>
            <a:off x="4129548" y="5257800"/>
            <a:ext cx="2195052" cy="1498649"/>
          </a:xfrm>
          <a:prstGeom prst="rect">
            <a:avLst/>
          </a:prstGeom>
        </p:spPr>
      </p:pic>
      <p:pic>
        <p:nvPicPr>
          <p:cNvPr id="7" name="Picture 6"/>
          <p:cNvPicPr>
            <a:picLocks noChangeAspect="1"/>
          </p:cNvPicPr>
          <p:nvPr/>
        </p:nvPicPr>
        <p:blipFill>
          <a:blip r:embed="rId3"/>
          <a:stretch>
            <a:fillRect/>
          </a:stretch>
        </p:blipFill>
        <p:spPr>
          <a:xfrm>
            <a:off x="6567948" y="5257799"/>
            <a:ext cx="2201318" cy="149864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lstStyle/>
          <a:p>
            <a:r>
              <a:rPr lang="en-US" dirty="0" smtClean="0"/>
              <a:t>Energy Mapping study</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FEC2A3F-E175-41F8-84C6-FE5B37A9465A}" type="slidenum">
              <a:rPr lang="en-US" altLang="en-US" smtClean="0"/>
              <a:pPr/>
              <a:t>5</a:t>
            </a:fld>
            <a:endParaRPr lang="en-US" altLang="en-US"/>
          </a:p>
        </p:txBody>
      </p:sp>
      <p:sp>
        <p:nvSpPr>
          <p:cNvPr id="5" name="Rounded Rectangle 4"/>
          <p:cNvSpPr/>
          <p:nvPr/>
        </p:nvSpPr>
        <p:spPr>
          <a:xfrm>
            <a:off x="152400" y="1576388"/>
            <a:ext cx="8839200"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nSpc>
                <a:spcPct val="90000"/>
              </a:lnSpc>
              <a:buNone/>
            </a:pPr>
            <a:r>
              <a:rPr lang="fr-FR" altLang="en-US" dirty="0">
                <a:solidFill>
                  <a:srgbClr val="002060"/>
                </a:solidFill>
              </a:rPr>
              <a:t>SEC and AFD in </a:t>
            </a:r>
            <a:r>
              <a:rPr lang="en-US" altLang="en-US" dirty="0" smtClean="0">
                <a:solidFill>
                  <a:srgbClr val="002060"/>
                </a:solidFill>
              </a:rPr>
              <a:t>assessing</a:t>
            </a:r>
            <a:r>
              <a:rPr lang="fr-FR" altLang="en-US" dirty="0" smtClean="0">
                <a:solidFill>
                  <a:srgbClr val="002060"/>
                </a:solidFill>
              </a:rPr>
              <a:t> </a:t>
            </a:r>
            <a:r>
              <a:rPr lang="fr-FR" altLang="en-US" dirty="0">
                <a:solidFill>
                  <a:srgbClr val="002060"/>
                </a:solidFill>
              </a:rPr>
              <a:t>the EE market in the large </a:t>
            </a:r>
            <a:r>
              <a:rPr lang="fr-FR" altLang="en-US" dirty="0" smtClean="0">
                <a:solidFill>
                  <a:srgbClr val="002060"/>
                </a:solidFill>
              </a:rPr>
              <a:t>consumer </a:t>
            </a:r>
            <a:r>
              <a:rPr lang="fr-FR" altLang="en-US" dirty="0">
                <a:solidFill>
                  <a:srgbClr val="002060"/>
                </a:solidFill>
              </a:rPr>
              <a:t>in </a:t>
            </a:r>
            <a:r>
              <a:rPr lang="fr-FR" altLang="en-US" dirty="0" smtClean="0">
                <a:solidFill>
                  <a:srgbClr val="002060"/>
                </a:solidFill>
              </a:rPr>
              <a:t>Seychelles </a:t>
            </a:r>
            <a:endParaRPr lang="fr-FR" altLang="en-US" dirty="0">
              <a:solidFill>
                <a:srgbClr val="002060"/>
              </a:solidFill>
            </a:endParaRPr>
          </a:p>
        </p:txBody>
      </p:sp>
      <p:sp>
        <p:nvSpPr>
          <p:cNvPr id="7" name="Rounded Rectangle 6"/>
          <p:cNvSpPr/>
          <p:nvPr/>
        </p:nvSpPr>
        <p:spPr>
          <a:xfrm>
            <a:off x="152401" y="2282264"/>
            <a:ext cx="8839199" cy="7102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90000"/>
              </a:lnSpc>
            </a:pPr>
            <a:r>
              <a:rPr lang="fr-FR" altLang="en-US" dirty="0">
                <a:solidFill>
                  <a:srgbClr val="002060"/>
                </a:solidFill>
              </a:rPr>
              <a:t>Study conducted by the Technical </a:t>
            </a:r>
            <a:r>
              <a:rPr lang="en-US" altLang="en-US" noProof="1">
                <a:solidFill>
                  <a:srgbClr val="002060"/>
                </a:solidFill>
              </a:rPr>
              <a:t>Assistance</a:t>
            </a:r>
            <a:r>
              <a:rPr lang="fr-FR" altLang="en-US" dirty="0">
                <a:solidFill>
                  <a:srgbClr val="002060"/>
                </a:solidFill>
              </a:rPr>
              <a:t> for the implementation of Sunref and PNEE </a:t>
            </a:r>
            <a:r>
              <a:rPr lang="en-US" altLang="en-US" dirty="0" smtClean="0">
                <a:solidFill>
                  <a:srgbClr val="002060"/>
                </a:solidFill>
              </a:rPr>
              <a:t>implementation</a:t>
            </a:r>
            <a:r>
              <a:rPr lang="fr-FR" altLang="en-US" dirty="0" smtClean="0">
                <a:solidFill>
                  <a:srgbClr val="002060"/>
                </a:solidFill>
              </a:rPr>
              <a:t> (June </a:t>
            </a:r>
            <a:r>
              <a:rPr lang="fr-FR" altLang="en-US" dirty="0">
                <a:solidFill>
                  <a:srgbClr val="002060"/>
                </a:solidFill>
              </a:rPr>
              <a:t>to October </a:t>
            </a:r>
            <a:r>
              <a:rPr lang="fr-FR" altLang="en-US" dirty="0" smtClean="0">
                <a:solidFill>
                  <a:srgbClr val="002060"/>
                </a:solidFill>
              </a:rPr>
              <a:t>2015) Supported </a:t>
            </a:r>
            <a:r>
              <a:rPr lang="fr-FR" altLang="en-US" dirty="0">
                <a:solidFill>
                  <a:srgbClr val="002060"/>
                </a:solidFill>
              </a:rPr>
              <a:t>by </a:t>
            </a:r>
            <a:r>
              <a:rPr lang="fr-FR" altLang="en-US" dirty="0" smtClean="0">
                <a:solidFill>
                  <a:srgbClr val="002060"/>
                </a:solidFill>
              </a:rPr>
              <a:t>SEC, Financed </a:t>
            </a:r>
            <a:r>
              <a:rPr lang="fr-FR" altLang="en-US" dirty="0">
                <a:solidFill>
                  <a:srgbClr val="002060"/>
                </a:solidFill>
              </a:rPr>
              <a:t>by EU and AFD</a:t>
            </a:r>
          </a:p>
        </p:txBody>
      </p:sp>
      <p:sp>
        <p:nvSpPr>
          <p:cNvPr id="8" name="Rounded Rectangle 7"/>
          <p:cNvSpPr/>
          <p:nvPr/>
        </p:nvSpPr>
        <p:spPr>
          <a:xfrm>
            <a:off x="132735" y="3088760"/>
            <a:ext cx="8858865" cy="13308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altLang="en-US" dirty="0">
                <a:solidFill>
                  <a:srgbClr val="002060"/>
                </a:solidFill>
              </a:rPr>
              <a:t>Private sectors: industry and large buildings including tourism, commercial areas and supermarkets, </a:t>
            </a:r>
            <a:r>
              <a:rPr lang="en-GB" altLang="en-US" dirty="0" smtClean="0">
                <a:solidFill>
                  <a:srgbClr val="002060"/>
                </a:solidFill>
              </a:rPr>
              <a:t>offices. Extended </a:t>
            </a:r>
            <a:r>
              <a:rPr lang="en-GB" altLang="en-US" dirty="0">
                <a:solidFill>
                  <a:srgbClr val="002060"/>
                </a:solidFill>
              </a:rPr>
              <a:t>to some “parastatal” </a:t>
            </a:r>
            <a:r>
              <a:rPr lang="en-GB" altLang="en-US" dirty="0" smtClean="0">
                <a:solidFill>
                  <a:srgbClr val="002060"/>
                </a:solidFill>
              </a:rPr>
              <a:t>companies</a:t>
            </a:r>
            <a:endParaRPr lang="fr-FR" altLang="en-US" dirty="0">
              <a:solidFill>
                <a:srgbClr val="002060"/>
              </a:solidFill>
            </a:endParaRPr>
          </a:p>
          <a:p>
            <a:r>
              <a:rPr lang="en-GB" altLang="en-US" dirty="0">
                <a:solidFill>
                  <a:srgbClr val="002060"/>
                </a:solidFill>
              </a:rPr>
              <a:t>Technical fields: all kinds of actions leading to an improvement of the energy efficiency: reduction of energy consumed for the same service or same level of </a:t>
            </a:r>
            <a:r>
              <a:rPr lang="en-GB" altLang="en-US" dirty="0" smtClean="0">
                <a:solidFill>
                  <a:srgbClr val="002060"/>
                </a:solidFill>
              </a:rPr>
              <a:t>production</a:t>
            </a:r>
            <a:endParaRPr lang="en-GB" altLang="en-US" dirty="0">
              <a:solidFill>
                <a:srgbClr val="002060"/>
              </a:solidFill>
            </a:endParaRPr>
          </a:p>
        </p:txBody>
      </p:sp>
      <p:graphicFrame>
        <p:nvGraphicFramePr>
          <p:cNvPr id="10" name="Tableau 7"/>
          <p:cNvGraphicFramePr>
            <a:graphicFrameLocks noGrp="1"/>
          </p:cNvGraphicFramePr>
          <p:nvPr>
            <p:extLst>
              <p:ext uri="{D42A27DB-BD31-4B8C-83A1-F6EECF244321}">
                <p14:modId xmlns:p14="http://schemas.microsoft.com/office/powerpoint/2010/main" val="2508717886"/>
              </p:ext>
            </p:extLst>
          </p:nvPr>
        </p:nvGraphicFramePr>
        <p:xfrm>
          <a:off x="685800" y="4518334"/>
          <a:ext cx="7467599" cy="2020742"/>
        </p:xfrm>
        <a:graphic>
          <a:graphicData uri="http://schemas.openxmlformats.org/drawingml/2006/table">
            <a:tbl>
              <a:tblPr/>
              <a:tblGrid>
                <a:gridCol w="37338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600199">
                  <a:extLst>
                    <a:ext uri="{9D8B030D-6E8A-4147-A177-3AD203B41FA5}">
                      <a16:colId xmlns:a16="http://schemas.microsoft.com/office/drawing/2014/main" val="20002"/>
                    </a:ext>
                  </a:extLst>
                </a:gridCol>
              </a:tblGrid>
              <a:tr h="561253">
                <a:tc>
                  <a:txBody>
                    <a:bodyPr/>
                    <a:lstStyle/>
                    <a:p>
                      <a:pPr algn="l" fontAlgn="b"/>
                      <a:r>
                        <a:rPr lang="fr-FR" sz="2000" b="0" i="0" u="none" strike="noStrike" dirty="0" smtClean="0">
                          <a:solidFill>
                            <a:srgbClr val="002060"/>
                          </a:solidFill>
                          <a:latin typeface="+mn-lt"/>
                        </a:rPr>
                        <a:t>Commercial Consumers</a:t>
                      </a:r>
                      <a:r>
                        <a:rPr lang="fr-FR" sz="2000" b="0" i="0" u="none" strike="noStrike" baseline="0" dirty="0" smtClean="0">
                          <a:solidFill>
                            <a:srgbClr val="002060"/>
                          </a:solidFill>
                          <a:latin typeface="+mn-lt"/>
                        </a:rPr>
                        <a:t> (PUC)</a:t>
                      </a:r>
                    </a:p>
                    <a:p>
                      <a:pPr algn="l" fontAlgn="b"/>
                      <a:endParaRPr lang="fr-FR" sz="2000" b="0" i="0" u="none" strike="noStrike" dirty="0">
                        <a:solidFill>
                          <a:srgbClr val="002060"/>
                        </a:solidFill>
                        <a:latin typeface="+mn-lt"/>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0" b="0" i="0" u="none" strike="noStrike" dirty="0" smtClean="0">
                          <a:solidFill>
                            <a:srgbClr val="002060"/>
                          </a:solidFill>
                          <a:latin typeface="+mn-lt"/>
                        </a:rPr>
                        <a:t>Numb</a:t>
                      </a:r>
                      <a:r>
                        <a:rPr lang="fr-FR" sz="2000" b="0" i="0" u="none" strike="noStrike" baseline="0" dirty="0" smtClean="0">
                          <a:solidFill>
                            <a:srgbClr val="002060"/>
                          </a:solidFill>
                          <a:latin typeface="+mn-lt"/>
                        </a:rPr>
                        <a:t>er of </a:t>
                      </a:r>
                      <a:r>
                        <a:rPr lang="fr-FR" sz="2000" b="0" i="0" u="none" strike="noStrike" dirty="0" smtClean="0">
                          <a:solidFill>
                            <a:srgbClr val="002060"/>
                          </a:solidFill>
                          <a:latin typeface="+mn-lt"/>
                        </a:rPr>
                        <a:t>meters</a:t>
                      </a:r>
                      <a:endParaRPr lang="fr-FR" sz="2000" b="0" i="0" u="none" strike="noStrike" dirty="0">
                        <a:solidFill>
                          <a:srgbClr val="002060"/>
                        </a:solidFill>
                        <a:latin typeface="+mn-lt"/>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noProof="0" dirty="0" smtClean="0">
                          <a:solidFill>
                            <a:srgbClr val="002060"/>
                          </a:solidFill>
                          <a:latin typeface="+mn-lt"/>
                        </a:rPr>
                        <a:t>Consumed</a:t>
                      </a:r>
                      <a:r>
                        <a:rPr lang="fr-FR" sz="2000" b="0" i="0" u="none" strike="noStrike" dirty="0" smtClean="0">
                          <a:solidFill>
                            <a:srgbClr val="002060"/>
                          </a:solidFill>
                          <a:latin typeface="+mn-lt"/>
                        </a:rPr>
                        <a:t> </a:t>
                      </a:r>
                      <a:r>
                        <a:rPr lang="en-US" sz="2000" b="0" i="0" u="none" strike="noStrike" noProof="0" dirty="0" smtClean="0">
                          <a:solidFill>
                            <a:srgbClr val="002060"/>
                          </a:solidFill>
                          <a:latin typeface="+mn-lt"/>
                        </a:rPr>
                        <a:t>kWh/year</a:t>
                      </a:r>
                      <a:endParaRPr lang="en-US" sz="2000" b="0" i="0" u="none" strike="noStrike" noProof="0" dirty="0">
                        <a:solidFill>
                          <a:srgbClr val="002060"/>
                        </a:solidFill>
                        <a:latin typeface="+mn-lt"/>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3486">
                <a:tc>
                  <a:txBody>
                    <a:bodyPr/>
                    <a:lstStyle/>
                    <a:p>
                      <a:pPr algn="l" fontAlgn="b"/>
                      <a:r>
                        <a:rPr lang="fr-FR" sz="2000" b="0" i="0" u="none" strike="noStrike" dirty="0" smtClean="0">
                          <a:solidFill>
                            <a:srgbClr val="002060"/>
                          </a:solidFill>
                          <a:latin typeface="+mn-lt"/>
                        </a:rPr>
                        <a:t>Total</a:t>
                      </a:r>
                      <a:endParaRPr lang="fr-FR" sz="2000" b="0" i="0" u="none" strike="noStrike" dirty="0">
                        <a:solidFill>
                          <a:srgbClr val="002060"/>
                        </a:solidFill>
                        <a:latin typeface="+mn-lt"/>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0" b="0" i="0" u="none" strike="noStrike" dirty="0" smtClean="0">
                          <a:solidFill>
                            <a:srgbClr val="002060"/>
                          </a:solidFill>
                          <a:latin typeface="+mn-lt"/>
                        </a:rPr>
                        <a:t>3 732</a:t>
                      </a:r>
                      <a:endParaRPr lang="fr-FR" sz="2000" b="0" i="0" u="none" strike="noStrike" dirty="0">
                        <a:solidFill>
                          <a:srgbClr val="002060"/>
                        </a:solidFill>
                        <a:latin typeface="+mn-lt"/>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0" b="0" i="0" u="none" strike="noStrike" dirty="0" smtClean="0">
                          <a:solidFill>
                            <a:srgbClr val="002060"/>
                          </a:solidFill>
                          <a:latin typeface="+mn-lt"/>
                        </a:rPr>
                        <a:t>195 000 000</a:t>
                      </a:r>
                      <a:endParaRPr lang="fr-FR" sz="2000" b="0" i="0" u="none" strike="noStrike" dirty="0">
                        <a:solidFill>
                          <a:srgbClr val="002060"/>
                        </a:solidFill>
                        <a:latin typeface="+mn-lt"/>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1253">
                <a:tc>
                  <a:txBody>
                    <a:bodyPr/>
                    <a:lstStyle/>
                    <a:p>
                      <a:pPr algn="l" fontAlgn="b"/>
                      <a:r>
                        <a:rPr lang="fr-FR" sz="2000" b="0" i="0" u="none" strike="noStrike" dirty="0" smtClean="0">
                          <a:solidFill>
                            <a:srgbClr val="002060"/>
                          </a:solidFill>
                          <a:latin typeface="+mn-lt"/>
                        </a:rPr>
                        <a:t>Large consumers:</a:t>
                      </a:r>
                    </a:p>
                    <a:p>
                      <a:pPr algn="l" fontAlgn="b"/>
                      <a:r>
                        <a:rPr lang="fr-FR" sz="2000" b="0" i="0" u="none" strike="noStrike" dirty="0" smtClean="0">
                          <a:solidFill>
                            <a:srgbClr val="002060"/>
                          </a:solidFill>
                          <a:latin typeface="+mn-lt"/>
                        </a:rPr>
                        <a:t>over 200 000 kWh</a:t>
                      </a:r>
                      <a:r>
                        <a:rPr lang="fr-FR" sz="2000" b="0" i="0" u="none" strike="noStrike" baseline="0" dirty="0" smtClean="0">
                          <a:solidFill>
                            <a:srgbClr val="002060"/>
                          </a:solidFill>
                          <a:latin typeface="+mn-lt"/>
                        </a:rPr>
                        <a:t> </a:t>
                      </a:r>
                      <a:r>
                        <a:rPr lang="fr-FR" sz="2000" b="0" i="0" u="none" strike="noStrike" dirty="0" smtClean="0">
                          <a:solidFill>
                            <a:srgbClr val="002060"/>
                          </a:solidFill>
                          <a:latin typeface="+mn-lt"/>
                        </a:rPr>
                        <a:t>/year</a:t>
                      </a:r>
                      <a:endParaRPr lang="fr-FR" sz="2000" b="0" i="0" u="none" strike="noStrike" dirty="0">
                        <a:solidFill>
                          <a:srgbClr val="002060"/>
                        </a:solidFill>
                        <a:latin typeface="+mn-lt"/>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0" b="0" i="0" u="none" strike="noStrike" dirty="0">
                          <a:solidFill>
                            <a:srgbClr val="002060"/>
                          </a:solidFill>
                          <a:latin typeface="+mn-lt"/>
                        </a:rPr>
                        <a:t>  </a:t>
                      </a:r>
                      <a:r>
                        <a:rPr lang="fr-FR" sz="2000" b="0" i="0" u="none" strike="noStrike" dirty="0" smtClean="0">
                          <a:solidFill>
                            <a:srgbClr val="002060"/>
                          </a:solidFill>
                          <a:latin typeface="+mn-lt"/>
                        </a:rPr>
                        <a:t>111   </a:t>
                      </a:r>
                      <a:endParaRPr lang="fr-FR" sz="2000" b="0" i="0" u="none" strike="noStrike" dirty="0">
                        <a:solidFill>
                          <a:srgbClr val="002060"/>
                        </a:solidFill>
                        <a:latin typeface="+mn-lt"/>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0" b="0" i="0" u="none" strike="noStrike" dirty="0" smtClean="0">
                          <a:solidFill>
                            <a:srgbClr val="002060"/>
                          </a:solidFill>
                          <a:latin typeface="+mn-lt"/>
                        </a:rPr>
                        <a:t> 141 500</a:t>
                      </a:r>
                      <a:r>
                        <a:rPr lang="fr-FR" sz="2000" b="0" i="0" u="none" strike="noStrike" baseline="0" dirty="0" smtClean="0">
                          <a:solidFill>
                            <a:srgbClr val="002060"/>
                          </a:solidFill>
                          <a:latin typeface="+mn-lt"/>
                        </a:rPr>
                        <a:t> 000</a:t>
                      </a:r>
                      <a:r>
                        <a:rPr lang="fr-FR" sz="2000" b="0" i="0" u="none" strike="noStrike" dirty="0" smtClean="0">
                          <a:solidFill>
                            <a:srgbClr val="002060"/>
                          </a:solidFill>
                          <a:latin typeface="+mn-lt"/>
                        </a:rPr>
                        <a:t>  </a:t>
                      </a:r>
                      <a:endParaRPr lang="fr-FR" sz="2000" b="0" i="0" u="none" strike="noStrike" dirty="0">
                        <a:solidFill>
                          <a:srgbClr val="002060"/>
                        </a:solidFill>
                        <a:latin typeface="+mn-lt"/>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9006">
                <a:tc>
                  <a:txBody>
                    <a:bodyPr/>
                    <a:lstStyle/>
                    <a:p>
                      <a:pPr algn="l" fontAlgn="b"/>
                      <a:r>
                        <a:rPr lang="fr-FR" sz="2000" b="0" i="0" u="none" strike="noStrike" dirty="0" smtClean="0">
                          <a:solidFill>
                            <a:srgbClr val="002060"/>
                          </a:solidFill>
                          <a:latin typeface="+mn-lt"/>
                        </a:rPr>
                        <a:t>% of</a:t>
                      </a:r>
                      <a:r>
                        <a:rPr lang="fr-FR" sz="2000" b="0" i="0" u="none" strike="noStrike" baseline="0" dirty="0" smtClean="0">
                          <a:solidFill>
                            <a:srgbClr val="002060"/>
                          </a:solidFill>
                          <a:latin typeface="+mn-lt"/>
                        </a:rPr>
                        <a:t> large consumers</a:t>
                      </a:r>
                      <a:endParaRPr lang="fr-FR" sz="2000" b="0" i="0" u="none" strike="noStrike" dirty="0">
                        <a:solidFill>
                          <a:srgbClr val="002060"/>
                        </a:solidFill>
                        <a:latin typeface="+mn-lt"/>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0" b="0" i="0" u="none" strike="noStrike" dirty="0" smtClean="0">
                          <a:solidFill>
                            <a:srgbClr val="002060"/>
                          </a:solidFill>
                          <a:latin typeface="+mn-lt"/>
                        </a:rPr>
                        <a:t>3%</a:t>
                      </a:r>
                      <a:endParaRPr lang="fr-FR" sz="2000" b="0" i="0" u="none" strike="noStrike" dirty="0">
                        <a:solidFill>
                          <a:srgbClr val="002060"/>
                        </a:solidFill>
                        <a:latin typeface="+mn-lt"/>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0" b="0" i="0" u="none" strike="noStrike" dirty="0" smtClean="0">
                          <a:solidFill>
                            <a:srgbClr val="002060"/>
                          </a:solidFill>
                          <a:latin typeface="+mn-lt"/>
                        </a:rPr>
                        <a:t>73%</a:t>
                      </a:r>
                      <a:endParaRPr lang="fr-FR" sz="2000" b="0" i="0" u="none" strike="noStrike" dirty="0">
                        <a:solidFill>
                          <a:srgbClr val="002060"/>
                        </a:solidFill>
                        <a:latin typeface="+mn-lt"/>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93291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644525"/>
            <a:ext cx="8077200" cy="609600"/>
          </a:xfrm>
        </p:spPr>
        <p:txBody>
          <a:bodyPr/>
          <a:lstStyle/>
          <a:p>
            <a:pPr algn="ctr"/>
            <a:r>
              <a:rPr lang="en-GB" sz="3200" b="1" dirty="0">
                <a:solidFill>
                  <a:srgbClr val="002060"/>
                </a:solidFill>
                <a:cs typeface="Times New Roman" pitchFamily="18" charset="0"/>
              </a:rPr>
              <a:t>GOS-UNDP-GEF RE Project</a:t>
            </a:r>
          </a:p>
        </p:txBody>
      </p:sp>
      <p:sp>
        <p:nvSpPr>
          <p:cNvPr id="2" name="Slide Number Placeholder 1"/>
          <p:cNvSpPr>
            <a:spLocks noGrp="1"/>
          </p:cNvSpPr>
          <p:nvPr>
            <p:ph type="sldNum" sz="quarter" idx="12"/>
          </p:nvPr>
        </p:nvSpPr>
        <p:spPr/>
        <p:txBody>
          <a:bodyPr>
            <a:normAutofit fontScale="85000" lnSpcReduction="20000"/>
          </a:bodyPr>
          <a:lstStyle/>
          <a:p>
            <a:fld id="{0FEC2A3F-E175-41F8-84C6-FE5B37A9465A}" type="slidenum">
              <a:rPr lang="en-US" altLang="en-US" smtClean="0"/>
              <a:pPr/>
              <a:t>6</a:t>
            </a:fld>
            <a:endParaRPr lang="en-US" altLang="en-US"/>
          </a:p>
        </p:txBody>
      </p:sp>
      <p:sp>
        <p:nvSpPr>
          <p:cNvPr id="3" name="Rounded Rectangle 2"/>
          <p:cNvSpPr/>
          <p:nvPr/>
        </p:nvSpPr>
        <p:spPr>
          <a:xfrm>
            <a:off x="152400" y="1676400"/>
            <a:ext cx="5715000" cy="426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600" dirty="0" smtClean="0">
                <a:solidFill>
                  <a:srgbClr val="002060"/>
                </a:solidFill>
                <a:cs typeface="Times New Roman" pitchFamily="18" charset="0"/>
              </a:rPr>
              <a:t>Create the </a:t>
            </a:r>
            <a:r>
              <a:rPr lang="en-GB" sz="1600" dirty="0">
                <a:solidFill>
                  <a:srgbClr val="002060"/>
                </a:solidFill>
                <a:cs typeface="Times New Roman" pitchFamily="18" charset="0"/>
              </a:rPr>
              <a:t>appropriate environment to transform and strengthen the market of Resource Efficient Technologies</a:t>
            </a:r>
            <a:r>
              <a:rPr lang="en-GB" sz="1600" dirty="0" smtClean="0">
                <a:solidFill>
                  <a:srgbClr val="002060"/>
                </a:solidFill>
                <a:cs typeface="Times New Roman" pitchFamily="18" charset="0"/>
              </a:rPr>
              <a:t>.</a:t>
            </a:r>
          </a:p>
          <a:p>
            <a:endParaRPr lang="en-GB" sz="1600" dirty="0" smtClean="0">
              <a:solidFill>
                <a:srgbClr val="002060"/>
              </a:solidFill>
              <a:cs typeface="Times New Roman" pitchFamily="18" charset="0"/>
            </a:endParaRPr>
          </a:p>
          <a:p>
            <a:r>
              <a:rPr lang="en-GB" sz="2000" dirty="0" smtClean="0">
                <a:solidFill>
                  <a:srgbClr val="002060"/>
                </a:solidFill>
                <a:cs typeface="Times New Roman" pitchFamily="18" charset="0"/>
              </a:rPr>
              <a:t>1.7 </a:t>
            </a:r>
            <a:r>
              <a:rPr lang="en-GB" sz="2000" dirty="0">
                <a:solidFill>
                  <a:srgbClr val="002060"/>
                </a:solidFill>
                <a:cs typeface="Times New Roman" pitchFamily="18" charset="0"/>
              </a:rPr>
              <a:t>M </a:t>
            </a:r>
            <a:r>
              <a:rPr lang="en-GB" sz="2000" dirty="0" smtClean="0">
                <a:solidFill>
                  <a:srgbClr val="002060"/>
                </a:solidFill>
                <a:cs typeface="Times New Roman" pitchFamily="18" charset="0"/>
              </a:rPr>
              <a:t>USD </a:t>
            </a:r>
            <a:r>
              <a:rPr lang="en-GB" sz="2000" dirty="0">
                <a:solidFill>
                  <a:srgbClr val="002060"/>
                </a:solidFill>
                <a:cs typeface="Times New Roman" pitchFamily="18" charset="0"/>
              </a:rPr>
              <a:t>4 year project started in 2014 </a:t>
            </a:r>
            <a:endParaRPr lang="en-GB" sz="2000" dirty="0" smtClean="0">
              <a:solidFill>
                <a:srgbClr val="002060"/>
              </a:solidFill>
              <a:cs typeface="Times New Roman" pitchFamily="18" charset="0"/>
            </a:endParaRPr>
          </a:p>
          <a:p>
            <a:endParaRPr lang="en-GB" sz="2000" dirty="0" smtClean="0">
              <a:solidFill>
                <a:srgbClr val="002060"/>
              </a:solidFill>
              <a:cs typeface="Times New Roman" pitchFamily="18" charset="0"/>
            </a:endParaRPr>
          </a:p>
          <a:p>
            <a:r>
              <a:rPr lang="en-GB" sz="2000" dirty="0" smtClean="0">
                <a:solidFill>
                  <a:srgbClr val="002060"/>
                </a:solidFill>
              </a:rPr>
              <a:t>Improved </a:t>
            </a:r>
            <a:r>
              <a:rPr lang="en-GB" sz="2000" dirty="0">
                <a:solidFill>
                  <a:srgbClr val="002060"/>
                </a:solidFill>
              </a:rPr>
              <a:t>policy, institutional, legal/regulatory and financial framework for resource efficient </a:t>
            </a:r>
            <a:r>
              <a:rPr lang="en-GB" sz="2000" dirty="0" smtClean="0">
                <a:solidFill>
                  <a:srgbClr val="002060"/>
                </a:solidFill>
              </a:rPr>
              <a:t>technologies</a:t>
            </a:r>
          </a:p>
          <a:p>
            <a:r>
              <a:rPr lang="en-GB" sz="2000" dirty="0" smtClean="0">
                <a:solidFill>
                  <a:srgbClr val="002060"/>
                </a:solidFill>
              </a:rPr>
              <a:t>Awareness-raising </a:t>
            </a:r>
            <a:r>
              <a:rPr lang="en-GB" sz="2000" dirty="0">
                <a:solidFill>
                  <a:srgbClr val="002060"/>
                </a:solidFill>
              </a:rPr>
              <a:t>and educational campaign on RE </a:t>
            </a:r>
            <a:r>
              <a:rPr lang="en-GB" sz="2000" dirty="0" smtClean="0">
                <a:solidFill>
                  <a:srgbClr val="002060"/>
                </a:solidFill>
              </a:rPr>
              <a:t>technologies</a:t>
            </a:r>
          </a:p>
          <a:p>
            <a:r>
              <a:rPr lang="en-GB" sz="2000" dirty="0" smtClean="0">
                <a:solidFill>
                  <a:srgbClr val="002060"/>
                </a:solidFill>
              </a:rPr>
              <a:t>Training </a:t>
            </a:r>
            <a:r>
              <a:rPr lang="en-GB" sz="2000" dirty="0">
                <a:solidFill>
                  <a:srgbClr val="002060"/>
                </a:solidFill>
              </a:rPr>
              <a:t>schemes to support market for RE </a:t>
            </a:r>
            <a:r>
              <a:rPr lang="en-GB" sz="2000" dirty="0" smtClean="0">
                <a:solidFill>
                  <a:srgbClr val="002060"/>
                </a:solidFill>
              </a:rPr>
              <a:t>technologies</a:t>
            </a:r>
          </a:p>
          <a:p>
            <a:r>
              <a:rPr lang="en-GB" sz="2000" dirty="0" smtClean="0">
                <a:solidFill>
                  <a:srgbClr val="002060"/>
                </a:solidFill>
              </a:rPr>
              <a:t>Financing </a:t>
            </a:r>
            <a:r>
              <a:rPr lang="en-GB" sz="2000" dirty="0">
                <a:solidFill>
                  <a:srgbClr val="002060"/>
                </a:solidFill>
              </a:rPr>
              <a:t>Mechanisms to support adoption of RE technologies</a:t>
            </a:r>
            <a:r>
              <a:rPr lang="en-GB" sz="2000" dirty="0" smtClean="0">
                <a:solidFill>
                  <a:srgbClr val="002060"/>
                </a:solidFill>
              </a:rPr>
              <a:t>.</a:t>
            </a:r>
            <a:endParaRPr lang="en-GB" b="1" u="sng" dirty="0">
              <a:solidFill>
                <a:srgbClr val="002060"/>
              </a:solidFill>
            </a:endParaRPr>
          </a:p>
        </p:txBody>
      </p:sp>
      <p:sp>
        <p:nvSpPr>
          <p:cNvPr id="6" name="Rounded Rectangle 5"/>
          <p:cNvSpPr/>
          <p:nvPr/>
        </p:nvSpPr>
        <p:spPr>
          <a:xfrm>
            <a:off x="6019800" y="1676400"/>
            <a:ext cx="2895600" cy="2514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rgbClr val="002060"/>
                </a:solidFill>
              </a:rPr>
              <a:t>Energy Baseline Studies</a:t>
            </a:r>
          </a:p>
          <a:p>
            <a:r>
              <a:rPr lang="en-US" dirty="0" smtClean="0">
                <a:solidFill>
                  <a:srgbClr val="002060"/>
                </a:solidFill>
              </a:rPr>
              <a:t>Household Monitoring exercise</a:t>
            </a:r>
          </a:p>
          <a:p>
            <a:r>
              <a:rPr lang="en-US" dirty="0">
                <a:solidFill>
                  <a:srgbClr val="002060"/>
                </a:solidFill>
              </a:rPr>
              <a:t>Minimum Energy Performance standards</a:t>
            </a:r>
          </a:p>
          <a:p>
            <a:r>
              <a:rPr lang="en-US" dirty="0">
                <a:solidFill>
                  <a:srgbClr val="002060"/>
                </a:solidFill>
              </a:rPr>
              <a:t>Solar Water Heater Endorsement </a:t>
            </a:r>
            <a:r>
              <a:rPr lang="en-US" dirty="0" smtClean="0">
                <a:solidFill>
                  <a:srgbClr val="002060"/>
                </a:solidFill>
              </a:rPr>
              <a:t>Initiative</a:t>
            </a:r>
          </a:p>
          <a:p>
            <a:r>
              <a:rPr lang="en-US" dirty="0" smtClean="0">
                <a:solidFill>
                  <a:srgbClr val="002060"/>
                </a:solidFill>
              </a:rPr>
              <a:t>Training with SIT</a:t>
            </a:r>
          </a:p>
        </p:txBody>
      </p:sp>
      <p:pic>
        <p:nvPicPr>
          <p:cNvPr id="4" name="Picture 3"/>
          <p:cNvPicPr>
            <a:picLocks noChangeAspect="1"/>
          </p:cNvPicPr>
          <p:nvPr/>
        </p:nvPicPr>
        <p:blipFill>
          <a:blip r:embed="rId3"/>
          <a:stretch>
            <a:fillRect/>
          </a:stretch>
        </p:blipFill>
        <p:spPr>
          <a:xfrm>
            <a:off x="5676900" y="4191000"/>
            <a:ext cx="3581400" cy="2667000"/>
          </a:xfrm>
          <a:prstGeom prst="rect">
            <a:avLst/>
          </a:prstGeom>
        </p:spPr>
      </p:pic>
    </p:spTree>
    <p:extLst>
      <p:ext uri="{BB962C8B-B14F-4D97-AF65-F5344CB8AC3E}">
        <p14:creationId xmlns:p14="http://schemas.microsoft.com/office/powerpoint/2010/main" val="502727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EEPPS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FEC2A3F-E175-41F8-84C6-FE5B37A9465A}" type="slidenum">
              <a:rPr lang="en-US" altLang="en-US" smtClean="0"/>
              <a:pPr/>
              <a:t>7</a:t>
            </a:fld>
            <a:endParaRPr lang="en-US" altLang="en-US"/>
          </a:p>
        </p:txBody>
      </p:sp>
      <p:sp>
        <p:nvSpPr>
          <p:cNvPr id="5" name="Rounded Rectangle 4"/>
          <p:cNvSpPr/>
          <p:nvPr/>
        </p:nvSpPr>
        <p:spPr>
          <a:xfrm>
            <a:off x="304800" y="1752600"/>
            <a:ext cx="3962400" cy="464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rgbClr val="002060"/>
                </a:solidFill>
              </a:rPr>
              <a:t>Main Objective </a:t>
            </a:r>
          </a:p>
          <a:p>
            <a:pPr algn="ctr"/>
            <a:r>
              <a:rPr lang="en-US" sz="2000" dirty="0" smtClean="0">
                <a:solidFill>
                  <a:srgbClr val="002060"/>
                </a:solidFill>
              </a:rPr>
              <a:t>Implementation of Energy Efficiency measures In the public sector</a:t>
            </a:r>
          </a:p>
          <a:p>
            <a:pPr algn="ctr"/>
            <a:endParaRPr lang="en-US" sz="2000" dirty="0" smtClean="0">
              <a:solidFill>
                <a:srgbClr val="002060"/>
              </a:solidFill>
            </a:endParaRPr>
          </a:p>
          <a:p>
            <a:pPr marL="285750" indent="-285750">
              <a:buFont typeface="Arial" panose="020B0604020202020204" pitchFamily="34" charset="0"/>
              <a:buChar char="•"/>
            </a:pPr>
            <a:r>
              <a:rPr lang="en-US" sz="2000" dirty="0" smtClean="0">
                <a:solidFill>
                  <a:srgbClr val="002060"/>
                </a:solidFill>
              </a:rPr>
              <a:t>Identify the potential for EE measures in the government sector</a:t>
            </a:r>
          </a:p>
          <a:p>
            <a:pPr marL="285750" indent="-285750">
              <a:buFont typeface="Arial" panose="020B0604020202020204" pitchFamily="34" charset="0"/>
              <a:buChar char="•"/>
            </a:pPr>
            <a:r>
              <a:rPr lang="en-US" sz="2000" dirty="0" smtClean="0">
                <a:solidFill>
                  <a:srgbClr val="002060"/>
                </a:solidFill>
              </a:rPr>
              <a:t>Identify innovative ways to encourage the government to become more energy efficient</a:t>
            </a:r>
          </a:p>
          <a:p>
            <a:pPr marL="285750" indent="-285750">
              <a:buFont typeface="Arial" panose="020B0604020202020204" pitchFamily="34" charset="0"/>
              <a:buChar char="•"/>
            </a:pPr>
            <a:r>
              <a:rPr lang="en-US" sz="2000" dirty="0" smtClean="0">
                <a:solidFill>
                  <a:srgbClr val="002060"/>
                </a:solidFill>
              </a:rPr>
              <a:t>Identify and addressing the gap in the available service and their providers</a:t>
            </a:r>
            <a:endParaRPr lang="en-US" sz="2000" dirty="0">
              <a:solidFill>
                <a:srgbClr val="002060"/>
              </a:solidFill>
            </a:endParaRPr>
          </a:p>
        </p:txBody>
      </p:sp>
      <p:pic>
        <p:nvPicPr>
          <p:cNvPr id="6" name="Picture 5"/>
          <p:cNvPicPr>
            <a:picLocks noChangeAspect="1"/>
          </p:cNvPicPr>
          <p:nvPr/>
        </p:nvPicPr>
        <p:blipFill>
          <a:blip r:embed="rId2"/>
          <a:stretch>
            <a:fillRect/>
          </a:stretch>
        </p:blipFill>
        <p:spPr>
          <a:xfrm>
            <a:off x="4876800" y="1752600"/>
            <a:ext cx="3889248" cy="2167601"/>
          </a:xfrm>
          <a:prstGeom prst="rect">
            <a:avLst/>
          </a:prstGeom>
        </p:spPr>
      </p:pic>
      <p:pic>
        <p:nvPicPr>
          <p:cNvPr id="7" name="Picture 6"/>
          <p:cNvPicPr>
            <a:picLocks noChangeAspect="1"/>
          </p:cNvPicPr>
          <p:nvPr/>
        </p:nvPicPr>
        <p:blipFill>
          <a:blip r:embed="rId3"/>
          <a:stretch>
            <a:fillRect/>
          </a:stretch>
        </p:blipFill>
        <p:spPr>
          <a:xfrm>
            <a:off x="4648200" y="3581400"/>
            <a:ext cx="4117848" cy="3017782"/>
          </a:xfrm>
          <a:prstGeom prst="rect">
            <a:avLst/>
          </a:prstGeom>
        </p:spPr>
      </p:pic>
    </p:spTree>
    <p:extLst>
      <p:ext uri="{BB962C8B-B14F-4D97-AF65-F5344CB8AC3E}">
        <p14:creationId xmlns:p14="http://schemas.microsoft.com/office/powerpoint/2010/main" val="93368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76201" y="243222"/>
            <a:ext cx="8598975" cy="762000"/>
          </a:xfrm>
        </p:spPr>
        <p:txBody>
          <a:bodyPr/>
          <a:lstStyle/>
          <a:p>
            <a:r>
              <a:rPr lang="en-US" altLang="en-US" dirty="0" smtClean="0"/>
              <a:t>Incentives &amp; Plans </a:t>
            </a:r>
          </a:p>
        </p:txBody>
      </p:sp>
      <p:sp>
        <p:nvSpPr>
          <p:cNvPr id="6"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799E2BE6-F24C-42E6-BE4D-6C61EB53D947}" type="slidenum">
              <a:rPr lang="en-US" altLang="en-US" sz="1200">
                <a:solidFill>
                  <a:srgbClr val="FFFFFF"/>
                </a:solidFill>
              </a:rPr>
              <a:pPr>
                <a:lnSpc>
                  <a:spcPct val="80000"/>
                </a:lnSpc>
              </a:pPr>
              <a:t>8</a:t>
            </a:fld>
            <a:endParaRPr lang="en-US" altLang="en-US" sz="1200">
              <a:solidFill>
                <a:srgbClr val="FFFFFF"/>
              </a:solidFill>
            </a:endParaRPr>
          </a:p>
        </p:txBody>
      </p:sp>
      <p:sp>
        <p:nvSpPr>
          <p:cNvPr id="3" name="Rounded Rectangle 2"/>
          <p:cNvSpPr/>
          <p:nvPr/>
        </p:nvSpPr>
        <p:spPr>
          <a:xfrm>
            <a:off x="76201" y="1600201"/>
            <a:ext cx="3581400" cy="47978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en-US" sz="2000" b="1" dirty="0" smtClean="0"/>
          </a:p>
          <a:p>
            <a:endParaRPr lang="en-US" altLang="en-US" sz="2000" b="1" dirty="0"/>
          </a:p>
          <a:p>
            <a:r>
              <a:rPr lang="en-US" altLang="en-US" sz="2000" b="1" dirty="0" smtClean="0"/>
              <a:t>Seychelles </a:t>
            </a:r>
            <a:r>
              <a:rPr lang="en-US" altLang="en-US" sz="2000" b="1" dirty="0"/>
              <a:t>Energy Efficiency and Renewable Energy Program, </a:t>
            </a:r>
            <a:r>
              <a:rPr lang="en-US" altLang="en-US" sz="2000" b="1" dirty="0" smtClean="0"/>
              <a:t>SEEREP.</a:t>
            </a:r>
          </a:p>
          <a:p>
            <a:r>
              <a:rPr lang="en-US" altLang="en-US" dirty="0" smtClean="0">
                <a:solidFill>
                  <a:srgbClr val="002060"/>
                </a:solidFill>
              </a:rPr>
              <a:t>Low </a:t>
            </a:r>
            <a:r>
              <a:rPr lang="en-US" altLang="en-US" dirty="0">
                <a:solidFill>
                  <a:srgbClr val="002060"/>
                </a:solidFill>
              </a:rPr>
              <a:t>interest loan through commercial </a:t>
            </a:r>
            <a:r>
              <a:rPr lang="en-US" altLang="en-US" dirty="0" smtClean="0">
                <a:solidFill>
                  <a:srgbClr val="002060"/>
                </a:solidFill>
              </a:rPr>
              <a:t>bank</a:t>
            </a:r>
          </a:p>
          <a:p>
            <a:r>
              <a:rPr lang="en-US" altLang="en-US" dirty="0" smtClean="0">
                <a:solidFill>
                  <a:srgbClr val="002060"/>
                </a:solidFill>
              </a:rPr>
              <a:t>Eligible </a:t>
            </a:r>
            <a:r>
              <a:rPr lang="en-US" altLang="en-US" dirty="0">
                <a:solidFill>
                  <a:srgbClr val="002060"/>
                </a:solidFill>
              </a:rPr>
              <a:t>to only domestic consumers for the adoption of RE and </a:t>
            </a:r>
            <a:r>
              <a:rPr lang="en-US" altLang="en-US" dirty="0" smtClean="0">
                <a:solidFill>
                  <a:srgbClr val="002060"/>
                </a:solidFill>
              </a:rPr>
              <a:t>EE</a:t>
            </a:r>
          </a:p>
          <a:p>
            <a:r>
              <a:rPr lang="en-US" altLang="en-US" dirty="0" smtClean="0">
                <a:solidFill>
                  <a:srgbClr val="002060"/>
                </a:solidFill>
              </a:rPr>
              <a:t>Max</a:t>
            </a:r>
            <a:r>
              <a:rPr lang="en-US" altLang="en-US" dirty="0">
                <a:solidFill>
                  <a:srgbClr val="002060"/>
                </a:solidFill>
              </a:rPr>
              <a:t>. SCR150,000 with nil/2.5 % contribution at 5% </a:t>
            </a:r>
            <a:r>
              <a:rPr lang="en-US" altLang="en-US" dirty="0" smtClean="0">
                <a:solidFill>
                  <a:srgbClr val="002060"/>
                </a:solidFill>
              </a:rPr>
              <a:t>interest</a:t>
            </a:r>
          </a:p>
          <a:p>
            <a:endParaRPr lang="en-US" altLang="en-US" dirty="0" smtClean="0"/>
          </a:p>
          <a:p>
            <a:r>
              <a:rPr lang="en-US" altLang="en-US" sz="2000" b="1" dirty="0"/>
              <a:t>SMEs Loan </a:t>
            </a:r>
            <a:r>
              <a:rPr lang="en-US" altLang="en-US" sz="2000" b="1" dirty="0" smtClean="0"/>
              <a:t>Scheme</a:t>
            </a:r>
          </a:p>
          <a:p>
            <a:r>
              <a:rPr lang="en-US" altLang="en-US" dirty="0" smtClean="0">
                <a:solidFill>
                  <a:srgbClr val="002060"/>
                </a:solidFill>
              </a:rPr>
              <a:t>Low </a:t>
            </a:r>
            <a:r>
              <a:rPr lang="en-US" altLang="en-US" dirty="0">
                <a:solidFill>
                  <a:srgbClr val="002060"/>
                </a:solidFill>
              </a:rPr>
              <a:t>loan scheme for small and medium enterprises to adopt RE and </a:t>
            </a:r>
            <a:r>
              <a:rPr lang="en-US" altLang="en-US" dirty="0" smtClean="0">
                <a:solidFill>
                  <a:srgbClr val="002060"/>
                </a:solidFill>
              </a:rPr>
              <a:t>EE</a:t>
            </a:r>
          </a:p>
          <a:p>
            <a:r>
              <a:rPr lang="en-US" altLang="en-US" dirty="0" smtClean="0">
                <a:solidFill>
                  <a:srgbClr val="002060"/>
                </a:solidFill>
              </a:rPr>
              <a:t>Max</a:t>
            </a:r>
            <a:r>
              <a:rPr lang="en-US" altLang="en-US" dirty="0">
                <a:solidFill>
                  <a:srgbClr val="002060"/>
                </a:solidFill>
              </a:rPr>
              <a:t>. SCR 6 million</a:t>
            </a:r>
          </a:p>
          <a:p>
            <a:endParaRPr lang="en-US" altLang="en-US" sz="1600" dirty="0"/>
          </a:p>
          <a:p>
            <a:endParaRPr lang="en-US" altLang="en-US" dirty="0"/>
          </a:p>
        </p:txBody>
      </p:sp>
      <p:sp>
        <p:nvSpPr>
          <p:cNvPr id="4" name="Rounded Rectangle 3"/>
          <p:cNvSpPr/>
          <p:nvPr/>
        </p:nvSpPr>
        <p:spPr>
          <a:xfrm>
            <a:off x="3962400" y="4662119"/>
            <a:ext cx="4953000" cy="17359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b="1" dirty="0" smtClean="0">
                <a:solidFill>
                  <a:srgbClr val="002060"/>
                </a:solidFill>
              </a:rPr>
              <a:t>Proposed Plans with IOC Energies</a:t>
            </a:r>
          </a:p>
          <a:p>
            <a:r>
              <a:rPr lang="en-US" dirty="0" smtClean="0">
                <a:solidFill>
                  <a:srgbClr val="002060"/>
                </a:solidFill>
              </a:rPr>
              <a:t>Development of tropical building code</a:t>
            </a:r>
          </a:p>
          <a:p>
            <a:r>
              <a:rPr lang="en-US" dirty="0" smtClean="0">
                <a:solidFill>
                  <a:srgbClr val="002060"/>
                </a:solidFill>
              </a:rPr>
              <a:t>Testing facility for Refrigerators</a:t>
            </a:r>
          </a:p>
          <a:p>
            <a:r>
              <a:rPr lang="en-US" dirty="0" smtClean="0">
                <a:solidFill>
                  <a:srgbClr val="002060"/>
                </a:solidFill>
              </a:rPr>
              <a:t>TVCs for Education/Awareness</a:t>
            </a:r>
          </a:p>
          <a:p>
            <a:r>
              <a:rPr lang="en-US" dirty="0" smtClean="0">
                <a:solidFill>
                  <a:srgbClr val="002060"/>
                </a:solidFill>
              </a:rPr>
              <a:t>Demo project of Solar PV at </a:t>
            </a:r>
            <a:r>
              <a:rPr lang="en-US" smtClean="0">
                <a:solidFill>
                  <a:srgbClr val="002060"/>
                </a:solidFill>
              </a:rPr>
              <a:t>La Digue</a:t>
            </a:r>
            <a:endParaRPr lang="en-US" dirty="0" smtClean="0">
              <a:solidFill>
                <a:srgbClr val="002060"/>
              </a:solidFill>
            </a:endParaRPr>
          </a:p>
          <a:p>
            <a:endParaRPr lang="en-US" dirty="0">
              <a:solidFill>
                <a:srgbClr val="002060"/>
              </a:solidFill>
            </a:endParaRPr>
          </a:p>
        </p:txBody>
      </p:sp>
      <p:sp>
        <p:nvSpPr>
          <p:cNvPr id="9" name="Rounded Rectangle 8"/>
          <p:cNvSpPr/>
          <p:nvPr/>
        </p:nvSpPr>
        <p:spPr>
          <a:xfrm>
            <a:off x="7238999" y="1600201"/>
            <a:ext cx="1676401" cy="28166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en-US" b="1" dirty="0"/>
              <a:t>Fiscal incentives </a:t>
            </a:r>
          </a:p>
          <a:p>
            <a:r>
              <a:rPr lang="en-US" altLang="en-US" dirty="0" smtClean="0">
                <a:solidFill>
                  <a:srgbClr val="002060"/>
                </a:solidFill>
              </a:rPr>
              <a:t>zero </a:t>
            </a:r>
            <a:r>
              <a:rPr lang="en-US" altLang="en-US" dirty="0">
                <a:solidFill>
                  <a:srgbClr val="002060"/>
                </a:solidFill>
              </a:rPr>
              <a:t>VAT </a:t>
            </a:r>
            <a:r>
              <a:rPr lang="en-US" altLang="en-US" dirty="0" smtClean="0">
                <a:solidFill>
                  <a:srgbClr val="002060"/>
                </a:solidFill>
              </a:rPr>
              <a:t>RE/EE </a:t>
            </a:r>
            <a:r>
              <a:rPr lang="en-US" altLang="en-US" dirty="0">
                <a:solidFill>
                  <a:srgbClr val="002060"/>
                </a:solidFill>
              </a:rPr>
              <a:t>technologies. SEC provides the endorsement</a:t>
            </a:r>
            <a:endParaRPr lang="en-US" dirty="0">
              <a:solidFill>
                <a:srgbClr val="002060"/>
              </a:solidFill>
            </a:endParaRPr>
          </a:p>
        </p:txBody>
      </p:sp>
      <p:pic>
        <p:nvPicPr>
          <p:cNvPr id="2" name="Picture 1"/>
          <p:cNvPicPr>
            <a:picLocks noChangeAspect="1"/>
          </p:cNvPicPr>
          <p:nvPr/>
        </p:nvPicPr>
        <p:blipFill>
          <a:blip r:embed="rId2"/>
          <a:stretch>
            <a:fillRect/>
          </a:stretch>
        </p:blipFill>
        <p:spPr>
          <a:xfrm>
            <a:off x="3810000" y="1600201"/>
            <a:ext cx="3276600" cy="2816649"/>
          </a:xfrm>
          <a:prstGeom prst="rect">
            <a:avLst/>
          </a:prstGeom>
        </p:spPr>
      </p:pic>
    </p:spTree>
    <p:extLst>
      <p:ext uri="{BB962C8B-B14F-4D97-AF65-F5344CB8AC3E}">
        <p14:creationId xmlns:p14="http://schemas.microsoft.com/office/powerpoint/2010/main" val="3460802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85800" y="2153233"/>
            <a:ext cx="8229600" cy="818567"/>
          </a:xfrm>
        </p:spPr>
        <p:txBody>
          <a:bodyPr rtlCol="0">
            <a:normAutofit/>
          </a:bodyPr>
          <a:lstStyle/>
          <a:p>
            <a:pPr fontAlgn="auto">
              <a:spcAft>
                <a:spcPts val="0"/>
              </a:spcAft>
              <a:defRPr/>
            </a:pPr>
            <a:r>
              <a:rPr lang="fr-CA" dirty="0" smtClean="0">
                <a:solidFill>
                  <a:schemeClr val="tx1">
                    <a:lumMod val="75000"/>
                    <a:lumOff val="25000"/>
                  </a:schemeClr>
                </a:solidFill>
                <a:latin typeface="Algerian" panose="04020705040A02060702" pitchFamily="82" charset="0"/>
              </a:rPr>
              <a:t>THANK YOU</a:t>
            </a:r>
          </a:p>
        </p:txBody>
      </p:sp>
      <p:pic>
        <p:nvPicPr>
          <p:cNvPr id="3" name="Picture 1"/>
          <p:cNvPicPr>
            <a:picLocks noChangeAspect="1"/>
          </p:cNvPicPr>
          <p:nvPr/>
        </p:nvPicPr>
        <p:blipFill>
          <a:blip r:embed="rId3" cstate="print"/>
          <a:srcRect/>
          <a:stretch>
            <a:fillRect/>
          </a:stretch>
        </p:blipFill>
        <p:spPr bwMode="auto">
          <a:xfrm>
            <a:off x="3545213" y="228600"/>
            <a:ext cx="2205974" cy="1907427"/>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0" y="3352800"/>
            <a:ext cx="9144000" cy="3505200"/>
          </a:xfrm>
          <a:prstGeom prst="rect">
            <a:avLst/>
          </a:prstGeom>
        </p:spPr>
      </p:pic>
      <p:sp>
        <p:nvSpPr>
          <p:cNvPr id="5" name="Slide Number Placeholder 4"/>
          <p:cNvSpPr>
            <a:spLocks noGrp="1"/>
          </p:cNvSpPr>
          <p:nvPr>
            <p:ph type="sldNum" sz="quarter" idx="12"/>
          </p:nvPr>
        </p:nvSpPr>
        <p:spPr/>
        <p:txBody>
          <a:bodyPr/>
          <a:lstStyle/>
          <a:p>
            <a:pPr>
              <a:defRPr/>
            </a:pPr>
            <a:fld id="{626506FB-BB4E-40DC-AA12-338024E67D8F}" type="slidenum">
              <a:rPr lang="fr-CA" smtClean="0">
                <a:solidFill>
                  <a:prstClr val="black">
                    <a:tint val="75000"/>
                  </a:prstClr>
                </a:solidFill>
              </a:rPr>
              <a:pPr>
                <a:defRPr/>
              </a:pPr>
              <a:t>9</a:t>
            </a:fld>
            <a:endParaRPr lang="fr-CA">
              <a:solidFill>
                <a:prstClr val="black">
                  <a:tint val="75000"/>
                </a:prstClr>
              </a:solidFill>
            </a:endParaRPr>
          </a:p>
        </p:txBody>
      </p:sp>
    </p:spTree>
    <p:extLst>
      <p:ext uri="{BB962C8B-B14F-4D97-AF65-F5344CB8AC3E}">
        <p14:creationId xmlns:p14="http://schemas.microsoft.com/office/powerpoint/2010/main" val="34167825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3_12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3946</TotalTime>
  <Words>591</Words>
  <Application>Microsoft Office PowerPoint</Application>
  <PresentationFormat>Affichage à l'écran (4:3)</PresentationFormat>
  <Paragraphs>111</Paragraphs>
  <Slides>9</Slides>
  <Notes>3</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9</vt:i4>
      </vt:variant>
    </vt:vector>
  </HeadingPairs>
  <TitlesOfParts>
    <vt:vector size="20" baseType="lpstr">
      <vt:lpstr>Algerian</vt:lpstr>
      <vt:lpstr>Arial</vt:lpstr>
      <vt:lpstr>Bell MT</vt:lpstr>
      <vt:lpstr>Calibri</vt:lpstr>
      <vt:lpstr>Tahoma</vt:lpstr>
      <vt:lpstr>Times New Roman</vt:lpstr>
      <vt:lpstr>Tw Cen MT</vt:lpstr>
      <vt:lpstr>Wingdings</vt:lpstr>
      <vt:lpstr>Wingdings 2</vt:lpstr>
      <vt:lpstr>Median</vt:lpstr>
      <vt:lpstr>3_129</vt:lpstr>
      <vt:lpstr>  Overview of Energy efficiency sector    </vt:lpstr>
      <vt:lpstr>Outline of the presentation</vt:lpstr>
      <vt:lpstr>IOC Energies Program</vt:lpstr>
      <vt:lpstr>Energy Policy &amp; Energy Act</vt:lpstr>
      <vt:lpstr>Energy Mapping study</vt:lpstr>
      <vt:lpstr>GOS-UNDP-GEF RE Project</vt:lpstr>
      <vt:lpstr>EEPPS</vt:lpstr>
      <vt:lpstr>Incentives &amp; Plans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OPPORTUNITIES IN RENEWABLE ENERGY IN SEYCHELLES</dc:title>
  <dc:creator>Tony Imaduwa</dc:creator>
  <cp:lastModifiedBy>Nicholas RAINER</cp:lastModifiedBy>
  <cp:revision>240</cp:revision>
  <dcterms:created xsi:type="dcterms:W3CDTF">2011-10-20T21:34:18Z</dcterms:created>
  <dcterms:modified xsi:type="dcterms:W3CDTF">2018-07-27T13:21:08Z</dcterms:modified>
</cp:coreProperties>
</file>