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6" r:id="rId4"/>
    <p:sldId id="271" r:id="rId5"/>
    <p:sldId id="272" r:id="rId6"/>
    <p:sldId id="270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10" autoAdjust="0"/>
  </p:normalViewPr>
  <p:slideViewPr>
    <p:cSldViewPr snapToGrid="0">
      <p:cViewPr>
        <p:scale>
          <a:sx n="80" d="100"/>
          <a:sy n="80" d="100"/>
        </p:scale>
        <p:origin x="1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9FF2-1C36-4E90-91BA-2D37E1C947E2}" type="datetimeFigureOut">
              <a:rPr lang="fr-CH" smtClean="0"/>
              <a:t>28/09/2018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B905-679A-4239-BBDD-30EE737FBC6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264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. 1 groupe international (</a:t>
            </a:r>
            <a:r>
              <a:rPr lang="fr-CH" sz="12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Sagemcom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) avec une offre technique très bonne mais 1 prix beaucoup trop élevé et 1 bureau d’ingénieurs malgaches (3ERAE), expérimenté localement, avec un prix convenable mais ne donnant pas les garanties techniques et financières suffisantes.</a:t>
            </a:r>
            <a:endParaRPr lang="fr-CH" sz="1200" i="0" strike="noStrike" kern="1200" cap="none" spc="0" baseline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et moins de matériel importé ainsi qu’une négociation sur une augmentation de leur apport propre.</a:t>
            </a:r>
          </a:p>
          <a:p>
            <a:endParaRPr lang="fr-CH" sz="1200" i="0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r>
              <a:rPr lang="fr-CH" sz="1200" i="0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(pas d’abonnement, </a:t>
            </a:r>
            <a:r>
              <a:rPr lang="fr-CH" sz="1200" i="0" strike="noStrike" kern="1200" cap="none" spc="0" dirty="0" err="1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pré-paiement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par mobile </a:t>
            </a:r>
            <a:r>
              <a:rPr lang="fr-CH" sz="12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monney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, raccordement peu cher et mise à disposition d’équipement basse consommation),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B905-679A-4239-BBDD-30EE737FBC6C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080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. 1 groupe international (</a:t>
            </a:r>
            <a:r>
              <a:rPr lang="fr-CH" sz="12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Sagemcom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) avec une offre technique très bonne mais 1 prix beaucoup trop élevé et 1 bureau d’ingénieurs malgaches (3ERAE), expérimenté localement, avec un prix convenable mais ne donnant pas les garanties techniques et financières suffisantes.</a:t>
            </a:r>
            <a:endParaRPr lang="fr-CH" sz="1200" i="0" strike="noStrike" kern="1200" cap="none" spc="0" baseline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et moins de matériel importé ainsi qu’une négociation sur une augmentation de leur apport propre.</a:t>
            </a:r>
          </a:p>
          <a:p>
            <a:endParaRPr lang="fr-CH" sz="1200" i="0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r>
              <a:rPr lang="fr-CH" sz="1200" i="0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(pas d’abonnement, </a:t>
            </a:r>
            <a:r>
              <a:rPr lang="fr-CH" sz="1200" i="0" strike="noStrike" kern="1200" cap="none" spc="0" dirty="0" err="1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pré-paiement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par mobile </a:t>
            </a:r>
            <a:r>
              <a:rPr lang="fr-CH" sz="12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monney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, raccordement peu cher et mise à disposition d’équipement basse consommation),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B905-679A-4239-BBDD-30EE737FBC6C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2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. 1 groupe international (</a:t>
            </a:r>
            <a:r>
              <a:rPr lang="fr-CH" sz="12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Sagemcom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) avec une offre technique très bonne mais 1 prix beaucoup trop élevé et 1 bureau d’ingénieurs malgaches (3ERAE), expérimenté localement, avec un prix convenable mais ne donnant pas les garanties techniques et financières suffisantes.</a:t>
            </a:r>
            <a:endParaRPr lang="fr-CH" sz="1200" i="0" strike="noStrike" kern="1200" cap="none" spc="0" baseline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et moins de matériel importé ainsi qu’une négociation sur une augmentation de leur apport propre.</a:t>
            </a:r>
          </a:p>
          <a:p>
            <a:endParaRPr lang="fr-CH" sz="1200" i="0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r>
              <a:rPr lang="fr-CH" sz="1200" i="0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(pas d’abonnement, </a:t>
            </a:r>
            <a:r>
              <a:rPr lang="fr-CH" sz="1200" i="0" strike="noStrike" kern="1200" cap="none" spc="0" dirty="0" err="1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pré-paiement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par mobile </a:t>
            </a:r>
            <a:r>
              <a:rPr lang="fr-CH" sz="12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monney</a:t>
            </a:r>
            <a:r>
              <a:rPr lang="fr-CH" sz="12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, raccordement peu cher et mise à disposition d’équipement basse consommation),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B905-679A-4239-BBDD-30EE737FBC6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394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Tâches</a:t>
            </a:r>
            <a:r>
              <a:rPr lang="fr-CH" baseline="0" dirty="0" smtClean="0"/>
              <a:t> du Socio organisateur: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smtClean="0"/>
              <a:t>- Plaidoyer auprès des autorités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smtClean="0"/>
              <a:t>- Explication et clarification des impacts du projet sur la population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smtClean="0"/>
              <a:t>- Etudes socio-économiques du village pour faciliter l’étude </a:t>
            </a:r>
            <a:r>
              <a:rPr lang="fr-CH" baseline="0" dirty="0" err="1" smtClean="0"/>
              <a:t>baseline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B905-679A-4239-BBDD-30EE737FBC6C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7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80333-0CBC-4935-BBB0-3C34ADE1003D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4DAF7-A854-435B-A963-36CCA00714B6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8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E8C36-F8D3-429A-922D-DF83E5376685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8AB528-A572-41F4-B556-698B08FD645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86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183B6E-79A8-41EE-BB60-270BC467E7E6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6FE9F1-BF9A-47CC-9DA0-A830D81816AC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11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372E3-80C1-47A6-815A-2496ABF44C28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D85AB8-CAB2-4BCD-8204-DAF55E8E0533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6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73511-1FD1-4E40-93C5-A3F6C02FD289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D30FC4-89BE-409E-9BAF-14177F3CC65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53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595F41-4823-4463-911B-2A38DD2681A7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42258-45AA-4AA7-ABB5-19B82986DBCF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49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FEE478-4B46-44C9-A63A-7D555EF48F7C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E3A3B-9711-4E59-B249-168A0D53FD5B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45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27D5E9-356C-4354-AE12-94A4B0ED50D3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1E7B3D-C0DC-42AA-82A5-25FE395A6396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4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0729F9-1871-45CB-B7FC-804B82A4F70F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D13B1-B727-4129-9913-DF7756A0C79B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22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11CE0-B84B-4C38-A539-B2A6C5E01E02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126EFE-6FEC-4C01-98B9-39F65B6C2D7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4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CH" sz="3200"/>
            </a:lvl1pPr>
          </a:lstStyle>
          <a:p>
            <a:pPr lvl="0"/>
            <a:endParaRPr lang="fr-CH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DBE31-8A6A-4292-92F0-05BB84CD91F7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2318F-6B81-476A-BBD2-67115E21B21A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94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A0BF9D5-16EF-48BA-94B3-F500DBBAD8CD}" type="datetime1">
              <a:rPr lang="fr-CH"/>
              <a:pPr lvl="0"/>
              <a:t>28/09/2018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E75B2F3-666A-48C6-BA1A-304196057479}" type="slidenum"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2038353" y="1997872"/>
            <a:ext cx="7800974" cy="1177920"/>
          </a:xfrm>
        </p:spPr>
        <p:txBody>
          <a:bodyPr/>
          <a:lstStyle/>
          <a:p>
            <a:pPr lvl="0"/>
            <a:r>
              <a:rPr lang="fr-BE" sz="2400"/>
              <a:t>L’énergie hydroélectrique pour le développement durable des ménages et opérateurs économiques de la commune de Sarobaratra</a:t>
            </a:r>
            <a:endParaRPr lang="fr-CH" sz="2400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340092"/>
            <a:ext cx="9144000" cy="1655758"/>
          </a:xfrm>
        </p:spPr>
        <p:txBody>
          <a:bodyPr/>
          <a:lstStyle/>
          <a:p>
            <a:pPr lvl="0"/>
            <a:r>
              <a:rPr lang="fr-CH"/>
              <a:t>Projet PICO Sarobaratra</a:t>
            </a: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10185" y="312971"/>
            <a:ext cx="1128717" cy="15018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 descr="D:\1_Mes documents\5_Agrisud Interantional\4_Divers\Logo partenaires\CE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42694" y="475295"/>
            <a:ext cx="2376809" cy="9343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50" y="312971"/>
            <a:ext cx="2133596" cy="12789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re 1"/>
          <p:cNvSpPr txBox="1"/>
          <p:nvPr/>
        </p:nvSpPr>
        <p:spPr>
          <a:xfrm>
            <a:off x="6188869" y="4493809"/>
            <a:ext cx="4181478" cy="4238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Avec le soutien technique de:</a:t>
            </a: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8" name="Image 13" descr="http://www.ader.mg/wp-content/uploads/2017/05/Logo-ADER-site-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37818" y="4167972"/>
            <a:ext cx="1263581" cy="10953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re 1"/>
          <p:cNvSpPr txBox="1"/>
          <p:nvPr/>
        </p:nvSpPr>
        <p:spPr>
          <a:xfrm>
            <a:off x="58338" y="5160151"/>
            <a:ext cx="4181478" cy="4238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Et financier de:</a:t>
            </a: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grpSp>
        <p:nvGrpSpPr>
          <p:cNvPr id="10" name="Group 1"/>
          <p:cNvGrpSpPr/>
          <p:nvPr/>
        </p:nvGrpSpPr>
        <p:grpSpPr>
          <a:xfrm>
            <a:off x="330310" y="5767753"/>
            <a:ext cx="1125224" cy="764538"/>
            <a:chOff x="770894" y="5748302"/>
            <a:chExt cx="1125224" cy="764538"/>
          </a:xfrm>
        </p:grpSpPr>
        <p:grpSp>
          <p:nvGrpSpPr>
            <p:cNvPr id="11" name="Group 5"/>
            <p:cNvGrpSpPr/>
            <p:nvPr/>
          </p:nvGrpSpPr>
          <p:grpSpPr>
            <a:xfrm>
              <a:off x="770894" y="5748302"/>
              <a:ext cx="1125224" cy="764538"/>
              <a:chOff x="770894" y="5748302"/>
              <a:chExt cx="1125224" cy="764538"/>
            </a:xfrm>
          </p:grpSpPr>
          <p:sp>
            <p:nvSpPr>
              <p:cNvPr id="12" name="Freeform 6"/>
              <p:cNvSpPr/>
              <p:nvPr/>
            </p:nvSpPr>
            <p:spPr>
              <a:xfrm>
                <a:off x="770894" y="5748302"/>
                <a:ext cx="1125224" cy="76453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72"/>
                  <a:gd name="f7" fmla="val 1204"/>
                  <a:gd name="f8" fmla="+- 0 1191 0"/>
                  <a:gd name="f9" fmla="+- 0 2963 0"/>
                  <a:gd name="f10" fmla="+- 0 0 -90"/>
                  <a:gd name="f11" fmla="*/ f3 1 1772"/>
                  <a:gd name="f12" fmla="*/ f4 1 1204"/>
                  <a:gd name="f13" fmla="val f5"/>
                  <a:gd name="f14" fmla="val f6"/>
                  <a:gd name="f15" fmla="val f7"/>
                  <a:gd name="f16" fmla="+- f8 0 1191"/>
                  <a:gd name="f17" fmla="+- f9 0 1191"/>
                  <a:gd name="f18" fmla="*/ f10 f0 1"/>
                  <a:gd name="f19" fmla="+- f15 0 f13"/>
                  <a:gd name="f20" fmla="+- f14 0 f13"/>
                  <a:gd name="f21" fmla="*/ f18 1 f2"/>
                  <a:gd name="f22" fmla="*/ f20 1 1772"/>
                  <a:gd name="f23" fmla="*/ f19 1 1204"/>
                  <a:gd name="f24" fmla="*/ f16 f20 1"/>
                  <a:gd name="f25" fmla="*/ 658 f19 1"/>
                  <a:gd name="f26" fmla="*/ 1862 f19 1"/>
                  <a:gd name="f27" fmla="*/ f17 f20 1"/>
                  <a:gd name="f28" fmla="+- f21 0 f1"/>
                  <a:gd name="f29" fmla="*/ f24 1 1772"/>
                  <a:gd name="f30" fmla="*/ f25 1 1204"/>
                  <a:gd name="f31" fmla="*/ f26 1 1204"/>
                  <a:gd name="f32" fmla="*/ f27 1 1772"/>
                  <a:gd name="f33" fmla="*/ 0 1 f22"/>
                  <a:gd name="f34" fmla="*/ f14 1 f22"/>
                  <a:gd name="f35" fmla="*/ 0 1 f23"/>
                  <a:gd name="f36" fmla="*/ f15 1 f23"/>
                  <a:gd name="f37" fmla="*/ f29 1 f22"/>
                  <a:gd name="f38" fmla="*/ f30 1 f23"/>
                  <a:gd name="f39" fmla="*/ f31 1 f23"/>
                  <a:gd name="f40" fmla="*/ f32 1 f22"/>
                  <a:gd name="f41" fmla="*/ f33 f11 1"/>
                  <a:gd name="f42" fmla="*/ f34 f11 1"/>
                  <a:gd name="f43" fmla="*/ f36 f12 1"/>
                  <a:gd name="f44" fmla="*/ f35 f12 1"/>
                  <a:gd name="f45" fmla="*/ f37 f11 1"/>
                  <a:gd name="f46" fmla="*/ f38 f12 1"/>
                  <a:gd name="f47" fmla="*/ f39 f12 1"/>
                  <a:gd name="f48" fmla="*/ f40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5" y="f47"/>
                  </a:cxn>
                  <a:cxn ang="f28">
                    <a:pos x="f48" y="f47"/>
                  </a:cxn>
                  <a:cxn ang="f28">
                    <a:pos x="f48" y="f46"/>
                  </a:cxn>
                  <a:cxn ang="f28">
                    <a:pos x="f45" y="f46"/>
                  </a:cxn>
                </a:cxnLst>
                <a:rect l="f41" t="f44" r="f42" b="f43"/>
                <a:pathLst>
                  <a:path w="1772" h="1204">
                    <a:moveTo>
                      <a:pt x="f5" y="f5"/>
                    </a:move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EFFF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CH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3" name="Group 7"/>
              <p:cNvGrpSpPr/>
              <p:nvPr/>
            </p:nvGrpSpPr>
            <p:grpSpPr>
              <a:xfrm>
                <a:off x="792483" y="5769251"/>
                <a:ext cx="1082036" cy="721361"/>
                <a:chOff x="792483" y="5769251"/>
                <a:chExt cx="1082036" cy="721361"/>
              </a:xfrm>
            </p:grpSpPr>
            <p:sp>
              <p:nvSpPr>
                <p:cNvPr id="14" name="Freeform 8"/>
                <p:cNvSpPr/>
                <p:nvPr/>
              </p:nvSpPr>
              <p:spPr>
                <a:xfrm>
                  <a:off x="792483" y="5769251"/>
                  <a:ext cx="1082036" cy="72136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04"/>
                    <a:gd name="f7" fmla="val 1136"/>
                    <a:gd name="f8" fmla="+- 0 1225 0"/>
                    <a:gd name="f9" fmla="+- 0 2929 0"/>
                    <a:gd name="f10" fmla="val 1137"/>
                    <a:gd name="f11" fmla="+- 0 0 -90"/>
                    <a:gd name="f12" fmla="*/ f3 1 1704"/>
                    <a:gd name="f13" fmla="*/ f4 1 1136"/>
                    <a:gd name="f14" fmla="val f5"/>
                    <a:gd name="f15" fmla="val f6"/>
                    <a:gd name="f16" fmla="val f7"/>
                    <a:gd name="f17" fmla="+- f8 0 1225"/>
                    <a:gd name="f18" fmla="+- f9 0 1225"/>
                    <a:gd name="f19" fmla="*/ f11 f0 1"/>
                    <a:gd name="f20" fmla="+- f16 0 f14"/>
                    <a:gd name="f21" fmla="+- f15 0 f14"/>
                    <a:gd name="f22" fmla="*/ f19 1 f2"/>
                    <a:gd name="f23" fmla="*/ f21 1 1704"/>
                    <a:gd name="f24" fmla="*/ f20 1 1136"/>
                    <a:gd name="f25" fmla="*/ f17 f21 1"/>
                    <a:gd name="f26" fmla="*/ 691 f20 1"/>
                    <a:gd name="f27" fmla="*/ 1828 f20 1"/>
                    <a:gd name="f28" fmla="*/ f18 f21 1"/>
                    <a:gd name="f29" fmla="+- f22 0 f1"/>
                    <a:gd name="f30" fmla="*/ f25 1 1704"/>
                    <a:gd name="f31" fmla="*/ f26 1 1136"/>
                    <a:gd name="f32" fmla="*/ f27 1 1136"/>
                    <a:gd name="f33" fmla="*/ f28 1 1704"/>
                    <a:gd name="f34" fmla="*/ 0 1 f23"/>
                    <a:gd name="f35" fmla="*/ f15 1 f23"/>
                    <a:gd name="f36" fmla="*/ 0 1 f24"/>
                    <a:gd name="f37" fmla="*/ f16 1 f24"/>
                    <a:gd name="f38" fmla="*/ f30 1 f23"/>
                    <a:gd name="f39" fmla="*/ f31 1 f24"/>
                    <a:gd name="f40" fmla="*/ f32 1 f24"/>
                    <a:gd name="f41" fmla="*/ f33 1 f23"/>
                    <a:gd name="f42" fmla="*/ f34 f12 1"/>
                    <a:gd name="f43" fmla="*/ f35 f12 1"/>
                    <a:gd name="f44" fmla="*/ f37 f13 1"/>
                    <a:gd name="f45" fmla="*/ f36 f13 1"/>
                    <a:gd name="f46" fmla="*/ f38 f12 1"/>
                    <a:gd name="f47" fmla="*/ f39 f13 1"/>
                    <a:gd name="f48" fmla="*/ f40 f13 1"/>
                    <a:gd name="f49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6" y="f47"/>
                    </a:cxn>
                    <a:cxn ang="f29">
                      <a:pos x="f46" y="f48"/>
                    </a:cxn>
                    <a:cxn ang="f29">
                      <a:pos x="f49" y="f48"/>
                    </a:cxn>
                    <a:cxn ang="f29">
                      <a:pos x="f49" y="f47"/>
                    </a:cxn>
                    <a:cxn ang="f29">
                      <a:pos x="f46" y="f47"/>
                    </a:cxn>
                  </a:cxnLst>
                  <a:rect l="f42" t="f45" r="f43" b="f44"/>
                  <a:pathLst>
                    <a:path w="1704" h="1136">
                      <a:moveTo>
                        <a:pt x="f5" y="f5"/>
                      </a:moveTo>
                      <a:lnTo>
                        <a:pt x="f5" y="f10"/>
                      </a:lnTo>
                      <a:lnTo>
                        <a:pt x="f6" y="f10"/>
                      </a:lnTo>
                      <a:lnTo>
                        <a:pt x="f6" y="f5"/>
                      </a:ln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124093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CH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5" name="Group 9"/>
                <p:cNvGrpSpPr/>
                <p:nvPr/>
              </p:nvGrpSpPr>
              <p:grpSpPr>
                <a:xfrm>
                  <a:off x="1059176" y="5855616"/>
                  <a:ext cx="547369" cy="544196"/>
                  <a:chOff x="1059176" y="5855616"/>
                  <a:chExt cx="547369" cy="544196"/>
                </a:xfrm>
              </p:grpSpPr>
              <p:sp>
                <p:nvSpPr>
                  <p:cNvPr id="16" name="Freeform 10"/>
                  <p:cNvSpPr/>
                  <p:nvPr/>
                </p:nvSpPr>
                <p:spPr>
                  <a:xfrm>
                    <a:off x="1296033" y="5855616"/>
                    <a:ext cx="74925" cy="71122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118"/>
                      <a:gd name="f7" fmla="val 112"/>
                      <a:gd name="f8" fmla="+- 0 2076 0"/>
                      <a:gd name="f9" fmla="+- 0 2112 0"/>
                      <a:gd name="f10" fmla="+- 0 2099 0"/>
                      <a:gd name="f11" fmla="+- 0 2135 0"/>
                      <a:gd name="f12" fmla="+- 0 2090 0"/>
                      <a:gd name="f13" fmla="+- 0 2063 0"/>
                      <a:gd name="f14" fmla="+- 0 2018 0"/>
                      <a:gd name="f15" fmla="+- 0 2054 0"/>
                      <a:gd name="f16" fmla="+- 0 2040 0"/>
                      <a:gd name="f17" fmla="val 58"/>
                      <a:gd name="f18" fmla="val 86"/>
                      <a:gd name="f19" fmla="val 94"/>
                      <a:gd name="f20" fmla="val 81"/>
                      <a:gd name="f21" fmla="val 70"/>
                      <a:gd name="f22" fmla="val 117"/>
                      <a:gd name="f23" fmla="val 43"/>
                      <a:gd name="f24" fmla="val 72"/>
                      <a:gd name="f25" fmla="val 45"/>
                      <a:gd name="f26" fmla="val 36"/>
                      <a:gd name="f27" fmla="val 22"/>
                      <a:gd name="f28" fmla="+- 0 0 -90"/>
                      <a:gd name="f29" fmla="*/ f3 1 118"/>
                      <a:gd name="f30" fmla="*/ f4 1 112"/>
                      <a:gd name="f31" fmla="val f5"/>
                      <a:gd name="f32" fmla="val f6"/>
                      <a:gd name="f33" fmla="val f7"/>
                      <a:gd name="f34" fmla="+- f8 0 2018"/>
                      <a:gd name="f35" fmla="+- f9 0 2018"/>
                      <a:gd name="f36" fmla="+- f10 0 2018"/>
                      <a:gd name="f37" fmla="+- f11 0 2018"/>
                      <a:gd name="f38" fmla="+- f12 0 2018"/>
                      <a:gd name="f39" fmla="+- f13 0 2018"/>
                      <a:gd name="f40" fmla="+- f14 0 2018"/>
                      <a:gd name="f41" fmla="+- f15 0 2018"/>
                      <a:gd name="f42" fmla="+- f16 0 2018"/>
                      <a:gd name="f43" fmla="*/ f28 f0 1"/>
                      <a:gd name="f44" fmla="+- f33 0 f31"/>
                      <a:gd name="f45" fmla="+- f32 0 f31"/>
                      <a:gd name="f46" fmla="*/ f43 1 f2"/>
                      <a:gd name="f47" fmla="*/ f45 1 118"/>
                      <a:gd name="f48" fmla="*/ f44 1 112"/>
                      <a:gd name="f49" fmla="*/ f34 f45 1"/>
                      <a:gd name="f50" fmla="*/ 913 f44 1"/>
                      <a:gd name="f51" fmla="*/ f35 f45 1"/>
                      <a:gd name="f52" fmla="*/ 939 f44 1"/>
                      <a:gd name="f53" fmla="*/ f36 f45 1"/>
                      <a:gd name="f54" fmla="*/ 897 f44 1"/>
                      <a:gd name="f55" fmla="*/ f37 f45 1"/>
                      <a:gd name="f56" fmla="*/ 870 f44 1"/>
                      <a:gd name="f57" fmla="*/ f38 f45 1"/>
                      <a:gd name="f58" fmla="*/ 827 f44 1"/>
                      <a:gd name="f59" fmla="*/ f39 f45 1"/>
                      <a:gd name="f60" fmla="*/ f40 f45 1"/>
                      <a:gd name="f61" fmla="*/ f41 f45 1"/>
                      <a:gd name="f62" fmla="*/ f42 f45 1"/>
                      <a:gd name="f63" fmla="+- f46 0 f1"/>
                      <a:gd name="f64" fmla="*/ f49 1 118"/>
                      <a:gd name="f65" fmla="*/ f50 1 112"/>
                      <a:gd name="f66" fmla="*/ f51 1 118"/>
                      <a:gd name="f67" fmla="*/ f52 1 112"/>
                      <a:gd name="f68" fmla="*/ f53 1 118"/>
                      <a:gd name="f69" fmla="*/ f54 1 112"/>
                      <a:gd name="f70" fmla="*/ f55 1 118"/>
                      <a:gd name="f71" fmla="*/ f56 1 112"/>
                      <a:gd name="f72" fmla="*/ f57 1 118"/>
                      <a:gd name="f73" fmla="*/ f58 1 112"/>
                      <a:gd name="f74" fmla="*/ f59 1 118"/>
                      <a:gd name="f75" fmla="*/ f60 1 118"/>
                      <a:gd name="f76" fmla="*/ f61 1 118"/>
                      <a:gd name="f77" fmla="*/ f62 1 118"/>
                      <a:gd name="f78" fmla="*/ 0 1 f47"/>
                      <a:gd name="f79" fmla="*/ f32 1 f47"/>
                      <a:gd name="f80" fmla="*/ 0 1 f48"/>
                      <a:gd name="f81" fmla="*/ f33 1 f48"/>
                      <a:gd name="f82" fmla="*/ f64 1 f47"/>
                      <a:gd name="f83" fmla="*/ f65 1 f48"/>
                      <a:gd name="f84" fmla="*/ f66 1 f47"/>
                      <a:gd name="f85" fmla="*/ f67 1 f48"/>
                      <a:gd name="f86" fmla="*/ f68 1 f47"/>
                      <a:gd name="f87" fmla="*/ f69 1 f48"/>
                      <a:gd name="f88" fmla="*/ f70 1 f47"/>
                      <a:gd name="f89" fmla="*/ f71 1 f48"/>
                      <a:gd name="f90" fmla="*/ f72 1 f47"/>
                      <a:gd name="f91" fmla="*/ f73 1 f48"/>
                      <a:gd name="f92" fmla="*/ f74 1 f47"/>
                      <a:gd name="f93" fmla="*/ f75 1 f47"/>
                      <a:gd name="f94" fmla="*/ f76 1 f47"/>
                      <a:gd name="f95" fmla="*/ f77 1 f47"/>
                      <a:gd name="f96" fmla="*/ f78 f29 1"/>
                      <a:gd name="f97" fmla="*/ f79 f29 1"/>
                      <a:gd name="f98" fmla="*/ f81 f30 1"/>
                      <a:gd name="f99" fmla="*/ f80 f30 1"/>
                      <a:gd name="f100" fmla="*/ f82 f29 1"/>
                      <a:gd name="f101" fmla="*/ f83 f30 1"/>
                      <a:gd name="f102" fmla="*/ f84 f29 1"/>
                      <a:gd name="f103" fmla="*/ f85 f30 1"/>
                      <a:gd name="f104" fmla="*/ f86 f29 1"/>
                      <a:gd name="f105" fmla="*/ f87 f30 1"/>
                      <a:gd name="f106" fmla="*/ f88 f29 1"/>
                      <a:gd name="f107" fmla="*/ f89 f30 1"/>
                      <a:gd name="f108" fmla="*/ f90 f29 1"/>
                      <a:gd name="f109" fmla="*/ f91 f30 1"/>
                      <a:gd name="f110" fmla="*/ f92 f29 1"/>
                      <a:gd name="f111" fmla="*/ f93 f29 1"/>
                      <a:gd name="f112" fmla="*/ f94 f29 1"/>
                      <a:gd name="f113" fmla="*/ f95 f29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63">
                        <a:pos x="f100" y="f101"/>
                      </a:cxn>
                      <a:cxn ang="f63">
                        <a:pos x="f102" y="f103"/>
                      </a:cxn>
                      <a:cxn ang="f63">
                        <a:pos x="f104" y="f105"/>
                      </a:cxn>
                      <a:cxn ang="f63">
                        <a:pos x="f106" y="f107"/>
                      </a:cxn>
                      <a:cxn ang="f63">
                        <a:pos x="f108" y="f107"/>
                      </a:cxn>
                      <a:cxn ang="f63">
                        <a:pos x="f100" y="f109"/>
                      </a:cxn>
                      <a:cxn ang="f63">
                        <a:pos x="f110" y="f107"/>
                      </a:cxn>
                      <a:cxn ang="f63">
                        <a:pos x="f111" y="f107"/>
                      </a:cxn>
                      <a:cxn ang="f63">
                        <a:pos x="f112" y="f105"/>
                      </a:cxn>
                      <a:cxn ang="f63">
                        <a:pos x="f113" y="f103"/>
                      </a:cxn>
                      <a:cxn ang="f63">
                        <a:pos x="f100" y="f101"/>
                      </a:cxn>
                    </a:cxnLst>
                    <a:rect l="f96" t="f99" r="f97" b="f98"/>
                    <a:pathLst>
                      <a:path w="118" h="112">
                        <a:moveTo>
                          <a:pt x="f17" y="f18"/>
                        </a:moveTo>
                        <a:lnTo>
                          <a:pt x="f19" y="f7"/>
                        </a:lnTo>
                        <a:lnTo>
                          <a:pt x="f20" y="f21"/>
                        </a:lnTo>
                        <a:lnTo>
                          <a:pt x="f22" y="f23"/>
                        </a:lnTo>
                        <a:lnTo>
                          <a:pt x="f24" y="f23"/>
                        </a:lnTo>
                        <a:lnTo>
                          <a:pt x="f17" y="f5"/>
                        </a:lnTo>
                        <a:lnTo>
                          <a:pt x="f25" y="f23"/>
                        </a:lnTo>
                        <a:lnTo>
                          <a:pt x="f5" y="f23"/>
                        </a:lnTo>
                        <a:lnTo>
                          <a:pt x="f26" y="f21"/>
                        </a:lnTo>
                        <a:lnTo>
                          <a:pt x="f27" y="f7"/>
                        </a:lnTo>
                        <a:lnTo>
                          <a:pt x="f17" y="f18"/>
                        </a:lnTo>
                        <a:close/>
                      </a:path>
                    </a:pathLst>
                  </a:custGeom>
                  <a:solidFill>
                    <a:srgbClr val="FEED00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fr-CH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7" name="Group 11"/>
                  <p:cNvGrpSpPr/>
                  <p:nvPr/>
                </p:nvGrpSpPr>
                <p:grpSpPr>
                  <a:xfrm>
                    <a:off x="1059176" y="5887364"/>
                    <a:ext cx="547369" cy="512448"/>
                    <a:chOff x="1059176" y="5887364"/>
                    <a:chExt cx="547369" cy="512448"/>
                  </a:xfrm>
                </p:grpSpPr>
                <p:sp>
                  <p:nvSpPr>
                    <p:cNvPr id="18" name="Freeform 12"/>
                    <p:cNvSpPr/>
                    <p:nvPr/>
                  </p:nvSpPr>
                  <p:spPr>
                    <a:xfrm>
                      <a:off x="1177920" y="5887364"/>
                      <a:ext cx="74925" cy="71122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80"/>
                        <a:gd name="f3" fmla="val w"/>
                        <a:gd name="f4" fmla="val h"/>
                        <a:gd name="f5" fmla="val 0"/>
                        <a:gd name="f6" fmla="val 118"/>
                        <a:gd name="f7" fmla="val 112"/>
                        <a:gd name="f8" fmla="+- 0 1890 0"/>
                        <a:gd name="f9" fmla="+- 0 1926 0"/>
                        <a:gd name="f10" fmla="+- 0 1913 0"/>
                        <a:gd name="f11" fmla="+- 0 1949 0"/>
                        <a:gd name="f12" fmla="+- 0 1904 0"/>
                        <a:gd name="f13" fmla="+- 0 1877 0"/>
                        <a:gd name="f14" fmla="+- 0 1832 0"/>
                        <a:gd name="f15" fmla="+- 0 1868 0"/>
                        <a:gd name="f16" fmla="+- 0 1854 0"/>
                        <a:gd name="f17" fmla="val 58"/>
                        <a:gd name="f18" fmla="val 86"/>
                        <a:gd name="f19" fmla="val 94"/>
                        <a:gd name="f20" fmla="val 81"/>
                        <a:gd name="f21" fmla="val 70"/>
                        <a:gd name="f22" fmla="val 117"/>
                        <a:gd name="f23" fmla="val 43"/>
                        <a:gd name="f24" fmla="val 72"/>
                        <a:gd name="f25" fmla="val 45"/>
                        <a:gd name="f26" fmla="val 36"/>
                        <a:gd name="f27" fmla="val 22"/>
                        <a:gd name="f28" fmla="+- 0 0 -90"/>
                        <a:gd name="f29" fmla="*/ f3 1 118"/>
                        <a:gd name="f30" fmla="*/ f4 1 112"/>
                        <a:gd name="f31" fmla="val f5"/>
                        <a:gd name="f32" fmla="val f6"/>
                        <a:gd name="f33" fmla="val f7"/>
                        <a:gd name="f34" fmla="+- f8 0 1832"/>
                        <a:gd name="f35" fmla="+- f9 0 1832"/>
                        <a:gd name="f36" fmla="+- f10 0 1832"/>
                        <a:gd name="f37" fmla="+- f11 0 1832"/>
                        <a:gd name="f38" fmla="+- f12 0 1832"/>
                        <a:gd name="f39" fmla="+- f13 0 1832"/>
                        <a:gd name="f40" fmla="+- f14 0 1832"/>
                        <a:gd name="f41" fmla="+- f15 0 1832"/>
                        <a:gd name="f42" fmla="+- f16 0 1832"/>
                        <a:gd name="f43" fmla="*/ f28 f0 1"/>
                        <a:gd name="f44" fmla="+- f33 0 f31"/>
                        <a:gd name="f45" fmla="+- f32 0 f31"/>
                        <a:gd name="f46" fmla="*/ f43 1 f2"/>
                        <a:gd name="f47" fmla="*/ f45 1 118"/>
                        <a:gd name="f48" fmla="*/ f44 1 112"/>
                        <a:gd name="f49" fmla="*/ f34 f45 1"/>
                        <a:gd name="f50" fmla="*/ 963 f44 1"/>
                        <a:gd name="f51" fmla="*/ f35 f45 1"/>
                        <a:gd name="f52" fmla="*/ 989 f44 1"/>
                        <a:gd name="f53" fmla="*/ f36 f45 1"/>
                        <a:gd name="f54" fmla="*/ 947 f44 1"/>
                        <a:gd name="f55" fmla="*/ f37 f45 1"/>
                        <a:gd name="f56" fmla="*/ 920 f44 1"/>
                        <a:gd name="f57" fmla="*/ f38 f45 1"/>
                        <a:gd name="f58" fmla="*/ 877 f44 1"/>
                        <a:gd name="f59" fmla="*/ f39 f45 1"/>
                        <a:gd name="f60" fmla="*/ f40 f45 1"/>
                        <a:gd name="f61" fmla="*/ f41 f45 1"/>
                        <a:gd name="f62" fmla="*/ f42 f45 1"/>
                        <a:gd name="f63" fmla="+- f46 0 f1"/>
                        <a:gd name="f64" fmla="*/ f49 1 118"/>
                        <a:gd name="f65" fmla="*/ f50 1 112"/>
                        <a:gd name="f66" fmla="*/ f51 1 118"/>
                        <a:gd name="f67" fmla="*/ f52 1 112"/>
                        <a:gd name="f68" fmla="*/ f53 1 118"/>
                        <a:gd name="f69" fmla="*/ f54 1 112"/>
                        <a:gd name="f70" fmla="*/ f55 1 118"/>
                        <a:gd name="f71" fmla="*/ f56 1 112"/>
                        <a:gd name="f72" fmla="*/ f57 1 118"/>
                        <a:gd name="f73" fmla="*/ f58 1 112"/>
                        <a:gd name="f74" fmla="*/ f59 1 118"/>
                        <a:gd name="f75" fmla="*/ f60 1 118"/>
                        <a:gd name="f76" fmla="*/ f61 1 118"/>
                        <a:gd name="f77" fmla="*/ f62 1 118"/>
                        <a:gd name="f78" fmla="*/ 0 1 f47"/>
                        <a:gd name="f79" fmla="*/ f32 1 f47"/>
                        <a:gd name="f80" fmla="*/ 0 1 f48"/>
                        <a:gd name="f81" fmla="*/ f33 1 f48"/>
                        <a:gd name="f82" fmla="*/ f64 1 f47"/>
                        <a:gd name="f83" fmla="*/ f65 1 f48"/>
                        <a:gd name="f84" fmla="*/ f66 1 f47"/>
                        <a:gd name="f85" fmla="*/ f67 1 f48"/>
                        <a:gd name="f86" fmla="*/ f68 1 f47"/>
                        <a:gd name="f87" fmla="*/ f69 1 f48"/>
                        <a:gd name="f88" fmla="*/ f70 1 f47"/>
                        <a:gd name="f89" fmla="*/ f71 1 f48"/>
                        <a:gd name="f90" fmla="*/ f72 1 f47"/>
                        <a:gd name="f91" fmla="*/ f73 1 f48"/>
                        <a:gd name="f92" fmla="*/ f74 1 f47"/>
                        <a:gd name="f93" fmla="*/ f75 1 f47"/>
                        <a:gd name="f94" fmla="*/ f76 1 f47"/>
                        <a:gd name="f95" fmla="*/ f77 1 f47"/>
                        <a:gd name="f96" fmla="*/ f78 f29 1"/>
                        <a:gd name="f97" fmla="*/ f79 f29 1"/>
                        <a:gd name="f98" fmla="*/ f81 f30 1"/>
                        <a:gd name="f99" fmla="*/ f80 f30 1"/>
                        <a:gd name="f100" fmla="*/ f82 f29 1"/>
                        <a:gd name="f101" fmla="*/ f83 f30 1"/>
                        <a:gd name="f102" fmla="*/ f84 f29 1"/>
                        <a:gd name="f103" fmla="*/ f85 f30 1"/>
                        <a:gd name="f104" fmla="*/ f86 f29 1"/>
                        <a:gd name="f105" fmla="*/ f87 f30 1"/>
                        <a:gd name="f106" fmla="*/ f88 f29 1"/>
                        <a:gd name="f107" fmla="*/ f89 f30 1"/>
                        <a:gd name="f108" fmla="*/ f90 f29 1"/>
                        <a:gd name="f109" fmla="*/ f91 f30 1"/>
                        <a:gd name="f110" fmla="*/ f92 f29 1"/>
                        <a:gd name="f111" fmla="*/ f93 f29 1"/>
                        <a:gd name="f112" fmla="*/ f94 f29 1"/>
                        <a:gd name="f113" fmla="*/ f95 f29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  <a:cxn ang="f63">
                          <a:pos x="f100" y="f101"/>
                        </a:cxn>
                        <a:cxn ang="f63">
                          <a:pos x="f102" y="f103"/>
                        </a:cxn>
                        <a:cxn ang="f63">
                          <a:pos x="f104" y="f105"/>
                        </a:cxn>
                        <a:cxn ang="f63">
                          <a:pos x="f106" y="f107"/>
                        </a:cxn>
                        <a:cxn ang="f63">
                          <a:pos x="f108" y="f107"/>
                        </a:cxn>
                        <a:cxn ang="f63">
                          <a:pos x="f100" y="f109"/>
                        </a:cxn>
                        <a:cxn ang="f63">
                          <a:pos x="f110" y="f107"/>
                        </a:cxn>
                        <a:cxn ang="f63">
                          <a:pos x="f111" y="f107"/>
                        </a:cxn>
                        <a:cxn ang="f63">
                          <a:pos x="f112" y="f105"/>
                        </a:cxn>
                        <a:cxn ang="f63">
                          <a:pos x="f113" y="f103"/>
                        </a:cxn>
                        <a:cxn ang="f63">
                          <a:pos x="f100" y="f101"/>
                        </a:cxn>
                      </a:cxnLst>
                      <a:rect l="f96" t="f99" r="f97" b="f98"/>
                      <a:pathLst>
                        <a:path w="118" h="112">
                          <a:moveTo>
                            <a:pt x="f17" y="f18"/>
                          </a:moveTo>
                          <a:lnTo>
                            <a:pt x="f19" y="f7"/>
                          </a:lnTo>
                          <a:lnTo>
                            <a:pt x="f20" y="f21"/>
                          </a:lnTo>
                          <a:lnTo>
                            <a:pt x="f22" y="f23"/>
                          </a:lnTo>
                          <a:lnTo>
                            <a:pt x="f24" y="f23"/>
                          </a:lnTo>
                          <a:lnTo>
                            <a:pt x="f17" y="f5"/>
                          </a:lnTo>
                          <a:lnTo>
                            <a:pt x="f25" y="f23"/>
                          </a:lnTo>
                          <a:lnTo>
                            <a:pt x="f5" y="f23"/>
                          </a:lnTo>
                          <a:lnTo>
                            <a:pt x="f26" y="f21"/>
                          </a:lnTo>
                          <a:lnTo>
                            <a:pt x="f27" y="f7"/>
                          </a:lnTo>
                          <a:lnTo>
                            <a:pt x="f17" y="f18"/>
                          </a:lnTo>
                          <a:close/>
                        </a:path>
                      </a:pathLst>
                    </a:custGeom>
                    <a:solidFill>
                      <a:srgbClr val="FEED00"/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square" lIns="91440" tIns="45720" rIns="91440" bIns="45720" anchor="t" anchorCtr="0" compatLnSpc="1">
                      <a:noAutofit/>
                    </a:bodyPr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CH" sz="18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3"/>
                    <p:cNvGrpSpPr/>
                    <p:nvPr/>
                  </p:nvGrpSpPr>
                  <p:grpSpPr>
                    <a:xfrm>
                      <a:off x="1059176" y="5887364"/>
                      <a:ext cx="547369" cy="512448"/>
                      <a:chOff x="1059176" y="5887364"/>
                      <a:chExt cx="547369" cy="512448"/>
                    </a:xfrm>
                  </p:grpSpPr>
                  <p:sp>
                    <p:nvSpPr>
                      <p:cNvPr id="20" name="Freeform 14"/>
                      <p:cNvSpPr/>
                      <p:nvPr/>
                    </p:nvSpPr>
                    <p:spPr>
                      <a:xfrm>
                        <a:off x="1090934" y="5974360"/>
                        <a:ext cx="74925" cy="71122"/>
                      </a:xfrm>
                      <a:custGeom>
                        <a:avLst/>
                        <a:gdLst>
                          <a:gd name="f0" fmla="val 10800000"/>
                          <a:gd name="f1" fmla="val 5400000"/>
                          <a:gd name="f2" fmla="val 180"/>
                          <a:gd name="f3" fmla="val w"/>
                          <a:gd name="f4" fmla="val h"/>
                          <a:gd name="f5" fmla="val 0"/>
                          <a:gd name="f6" fmla="val 118"/>
                          <a:gd name="f7" fmla="val 112"/>
                          <a:gd name="f8" fmla="+- 0 1754 0"/>
                          <a:gd name="f9" fmla="+- 0 1790 0"/>
                          <a:gd name="f10" fmla="+- 0 1776 0"/>
                          <a:gd name="f11" fmla="+- 0 1813 0"/>
                          <a:gd name="f12" fmla="+- 0 1768 0"/>
                          <a:gd name="f13" fmla="+- 0 1740 0"/>
                          <a:gd name="f14" fmla="+- 0 1695 0"/>
                          <a:gd name="f15" fmla="+- 0 1732 0"/>
                          <a:gd name="f16" fmla="+- 0 1718 0"/>
                          <a:gd name="f17" fmla="val 59"/>
                          <a:gd name="f18" fmla="val 85"/>
                          <a:gd name="f19" fmla="val 95"/>
                          <a:gd name="f20" fmla="val 111"/>
                          <a:gd name="f21" fmla="val 81"/>
                          <a:gd name="f22" fmla="val 69"/>
                          <a:gd name="f23" fmla="val 43"/>
                          <a:gd name="f24" fmla="val 73"/>
                          <a:gd name="f25" fmla="val 45"/>
                          <a:gd name="f26" fmla="val 37"/>
                          <a:gd name="f27" fmla="val 23"/>
                          <a:gd name="f28" fmla="+- 0 0 -90"/>
                          <a:gd name="f29" fmla="*/ f3 1 118"/>
                          <a:gd name="f30" fmla="*/ f4 1 112"/>
                          <a:gd name="f31" fmla="val f5"/>
                          <a:gd name="f32" fmla="val f6"/>
                          <a:gd name="f33" fmla="val f7"/>
                          <a:gd name="f34" fmla="+- f8 0 1695"/>
                          <a:gd name="f35" fmla="+- f9 0 1695"/>
                          <a:gd name="f36" fmla="+- f10 0 1695"/>
                          <a:gd name="f37" fmla="+- f11 0 1695"/>
                          <a:gd name="f38" fmla="+- f12 0 1695"/>
                          <a:gd name="f39" fmla="+- f13 0 1695"/>
                          <a:gd name="f40" fmla="+- f14 0 1695"/>
                          <a:gd name="f41" fmla="+- f15 0 1695"/>
                          <a:gd name="f42" fmla="+- f16 0 1695"/>
                          <a:gd name="f43" fmla="*/ f28 f0 1"/>
                          <a:gd name="f44" fmla="+- f33 0 f31"/>
                          <a:gd name="f45" fmla="+- f32 0 f31"/>
                          <a:gd name="f46" fmla="*/ f43 1 f2"/>
                          <a:gd name="f47" fmla="*/ f45 1 118"/>
                          <a:gd name="f48" fmla="*/ f44 1 112"/>
                          <a:gd name="f49" fmla="*/ f34 f45 1"/>
                          <a:gd name="f50" fmla="*/ 1099 f44 1"/>
                          <a:gd name="f51" fmla="*/ f35 f45 1"/>
                          <a:gd name="f52" fmla="*/ 1125 f44 1"/>
                          <a:gd name="f53" fmla="*/ f36 f45 1"/>
                          <a:gd name="f54" fmla="*/ 1083 f44 1"/>
                          <a:gd name="f55" fmla="*/ f37 f45 1"/>
                          <a:gd name="f56" fmla="*/ 1057 f44 1"/>
                          <a:gd name="f57" fmla="*/ f38 f45 1"/>
                          <a:gd name="f58" fmla="*/ 1014 f44 1"/>
                          <a:gd name="f59" fmla="*/ f39 f45 1"/>
                          <a:gd name="f60" fmla="*/ f40 f45 1"/>
                          <a:gd name="f61" fmla="*/ f41 f45 1"/>
                          <a:gd name="f62" fmla="*/ f42 f45 1"/>
                          <a:gd name="f63" fmla="+- f46 0 f1"/>
                          <a:gd name="f64" fmla="*/ f49 1 118"/>
                          <a:gd name="f65" fmla="*/ f50 1 112"/>
                          <a:gd name="f66" fmla="*/ f51 1 118"/>
                          <a:gd name="f67" fmla="*/ f52 1 112"/>
                          <a:gd name="f68" fmla="*/ f53 1 118"/>
                          <a:gd name="f69" fmla="*/ f54 1 112"/>
                          <a:gd name="f70" fmla="*/ f55 1 118"/>
                          <a:gd name="f71" fmla="*/ f56 1 112"/>
                          <a:gd name="f72" fmla="*/ f57 1 118"/>
                          <a:gd name="f73" fmla="*/ f58 1 112"/>
                          <a:gd name="f74" fmla="*/ f59 1 118"/>
                          <a:gd name="f75" fmla="*/ f60 1 118"/>
                          <a:gd name="f76" fmla="*/ f61 1 118"/>
                          <a:gd name="f77" fmla="*/ f62 1 118"/>
                          <a:gd name="f78" fmla="*/ 0 1 f47"/>
                          <a:gd name="f79" fmla="*/ f32 1 f47"/>
                          <a:gd name="f80" fmla="*/ 0 1 f48"/>
                          <a:gd name="f81" fmla="*/ f33 1 f48"/>
                          <a:gd name="f82" fmla="*/ f64 1 f47"/>
                          <a:gd name="f83" fmla="*/ f65 1 f48"/>
                          <a:gd name="f84" fmla="*/ f66 1 f47"/>
                          <a:gd name="f85" fmla="*/ f67 1 f48"/>
                          <a:gd name="f86" fmla="*/ f68 1 f47"/>
                          <a:gd name="f87" fmla="*/ f69 1 f48"/>
                          <a:gd name="f88" fmla="*/ f70 1 f47"/>
                          <a:gd name="f89" fmla="*/ f71 1 f48"/>
                          <a:gd name="f90" fmla="*/ f72 1 f47"/>
                          <a:gd name="f91" fmla="*/ f73 1 f48"/>
                          <a:gd name="f92" fmla="*/ f74 1 f47"/>
                          <a:gd name="f93" fmla="*/ f75 1 f47"/>
                          <a:gd name="f94" fmla="*/ f76 1 f47"/>
                          <a:gd name="f95" fmla="*/ f77 1 f47"/>
                          <a:gd name="f96" fmla="*/ f78 f29 1"/>
                          <a:gd name="f97" fmla="*/ f79 f29 1"/>
                          <a:gd name="f98" fmla="*/ f81 f30 1"/>
                          <a:gd name="f99" fmla="*/ f80 f30 1"/>
                          <a:gd name="f100" fmla="*/ f82 f29 1"/>
                          <a:gd name="f101" fmla="*/ f83 f30 1"/>
                          <a:gd name="f102" fmla="*/ f84 f29 1"/>
                          <a:gd name="f103" fmla="*/ f85 f30 1"/>
                          <a:gd name="f104" fmla="*/ f86 f29 1"/>
                          <a:gd name="f105" fmla="*/ f87 f30 1"/>
                          <a:gd name="f106" fmla="*/ f88 f29 1"/>
                          <a:gd name="f107" fmla="*/ f89 f30 1"/>
                          <a:gd name="f108" fmla="*/ f90 f29 1"/>
                          <a:gd name="f109" fmla="*/ f91 f30 1"/>
                          <a:gd name="f110" fmla="*/ f92 f29 1"/>
                          <a:gd name="f111" fmla="*/ f93 f29 1"/>
                          <a:gd name="f112" fmla="*/ f94 f29 1"/>
                          <a:gd name="f113" fmla="*/ f95 f29 1"/>
                        </a:gdLst>
                        <a:ahLst/>
                        <a:cxnLst>
                          <a:cxn ang="3cd4">
                            <a:pos x="hc" y="t"/>
                          </a:cxn>
                          <a:cxn ang="0">
                            <a:pos x="r" y="vc"/>
                          </a:cxn>
                          <a:cxn ang="cd4">
                            <a:pos x="hc" y="b"/>
                          </a:cxn>
                          <a:cxn ang="cd2">
                            <a:pos x="l" y="vc"/>
                          </a:cxn>
                          <a:cxn ang="f63">
                            <a:pos x="f100" y="f101"/>
                          </a:cxn>
                          <a:cxn ang="f63">
                            <a:pos x="f102" y="f103"/>
                          </a:cxn>
                          <a:cxn ang="f63">
                            <a:pos x="f104" y="f105"/>
                          </a:cxn>
                          <a:cxn ang="f63">
                            <a:pos x="f106" y="f107"/>
                          </a:cxn>
                          <a:cxn ang="f63">
                            <a:pos x="f108" y="f107"/>
                          </a:cxn>
                          <a:cxn ang="f63">
                            <a:pos x="f100" y="f109"/>
                          </a:cxn>
                          <a:cxn ang="f63">
                            <a:pos x="f110" y="f107"/>
                          </a:cxn>
                          <a:cxn ang="f63">
                            <a:pos x="f111" y="f107"/>
                          </a:cxn>
                          <a:cxn ang="f63">
                            <a:pos x="f112" y="f105"/>
                          </a:cxn>
                          <a:cxn ang="f63">
                            <a:pos x="f113" y="f103"/>
                          </a:cxn>
                          <a:cxn ang="f63">
                            <a:pos x="f100" y="f101"/>
                          </a:cxn>
                        </a:cxnLst>
                        <a:rect l="f96" t="f99" r="f97" b="f98"/>
                        <a:pathLst>
                          <a:path w="118" h="112">
                            <a:moveTo>
                              <a:pt x="f17" y="f18"/>
                            </a:moveTo>
                            <a:lnTo>
                              <a:pt x="f19" y="f20"/>
                            </a:lnTo>
                            <a:lnTo>
                              <a:pt x="f21" y="f22"/>
                            </a:lnTo>
                            <a:lnTo>
                              <a:pt x="f6" y="f23"/>
                            </a:lnTo>
                            <a:lnTo>
                              <a:pt x="f24" y="f23"/>
                            </a:lnTo>
                            <a:lnTo>
                              <a:pt x="f17" y="f5"/>
                            </a:lnTo>
                            <a:lnTo>
                              <a:pt x="f25" y="f23"/>
                            </a:lnTo>
                            <a:lnTo>
                              <a:pt x="f5" y="f23"/>
                            </a:lnTo>
                            <a:lnTo>
                              <a:pt x="f26" y="f22"/>
                            </a:lnTo>
                            <a:lnTo>
                              <a:pt x="f27" y="f20"/>
                            </a:lnTo>
                            <a:lnTo>
                              <a:pt x="f17" y="f18"/>
                            </a:lnTo>
                            <a:close/>
                          </a:path>
                        </a:pathLst>
                      </a:custGeom>
                      <a:solidFill>
                        <a:srgbClr val="FEED00"/>
                      </a:solidFill>
                      <a:ln cap="flat">
                        <a:noFill/>
                        <a:prstDash val="solid"/>
                      </a:ln>
                    </p:spPr>
                    <p:txBody>
                      <a:bodyPr vert="horz" wrap="square" lIns="91440" tIns="45720" rIns="91440" bIns="45720" anchor="t" anchorCtr="0" compatLnSpc="1">
                        <a:noAutofit/>
                      </a:bodyPr>
                      <a:lstStyle/>
                      <a:p>
                        <a:pPr marL="0" marR="0" lvl="0" indent="0" algn="l" defTabSz="914400" rtl="0" fontAlgn="auto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lang="fr-CH" sz="18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5"/>
                      <p:cNvGrpSpPr/>
                      <p:nvPr/>
                    </p:nvGrpSpPr>
                    <p:grpSpPr>
                      <a:xfrm>
                        <a:off x="1059176" y="5887364"/>
                        <a:ext cx="547369" cy="512448"/>
                        <a:chOff x="1059176" y="5887364"/>
                        <a:chExt cx="547369" cy="512448"/>
                      </a:xfrm>
                    </p:grpSpPr>
                    <p:sp>
                      <p:nvSpPr>
                        <p:cNvPr id="22" name="Freeform 16"/>
                        <p:cNvSpPr/>
                        <p:nvPr/>
                      </p:nvSpPr>
                      <p:spPr>
                        <a:xfrm>
                          <a:off x="1059176" y="6092473"/>
                          <a:ext cx="74925" cy="71122"/>
                        </a:xfrm>
                        <a:custGeom>
                          <a:avLst/>
                          <a:gdLst>
                            <a:gd name="f0" fmla="val 10800000"/>
                            <a:gd name="f1" fmla="val 5400000"/>
                            <a:gd name="f2" fmla="val 180"/>
                            <a:gd name="f3" fmla="val w"/>
                            <a:gd name="f4" fmla="val h"/>
                            <a:gd name="f5" fmla="val 0"/>
                            <a:gd name="f6" fmla="val 118"/>
                            <a:gd name="f7" fmla="val 112"/>
                            <a:gd name="f8" fmla="+- 0 1704 0"/>
                            <a:gd name="f9" fmla="+- 0 1740 0"/>
                            <a:gd name="f10" fmla="+- 0 1726 0"/>
                            <a:gd name="f11" fmla="+- 0 1763 0"/>
                            <a:gd name="f12" fmla="+- 0 1718 0"/>
                            <a:gd name="f13" fmla="+- 0 1690 0"/>
                            <a:gd name="f14" fmla="+- 0 1645 0"/>
                            <a:gd name="f15" fmla="+- 0 1682 0"/>
                            <a:gd name="f16" fmla="+- 0 1668 0"/>
                            <a:gd name="f17" fmla="val 59"/>
                            <a:gd name="f18" fmla="val 85"/>
                            <a:gd name="f19" fmla="val 95"/>
                            <a:gd name="f20" fmla="val 111"/>
                            <a:gd name="f21" fmla="val 81"/>
                            <a:gd name="f22" fmla="val 69"/>
                            <a:gd name="f23" fmla="val 43"/>
                            <a:gd name="f24" fmla="val 73"/>
                            <a:gd name="f25" fmla="val 45"/>
                            <a:gd name="f26" fmla="val 37"/>
                            <a:gd name="f27" fmla="val 23"/>
                            <a:gd name="f28" fmla="+- 0 0 -90"/>
                            <a:gd name="f29" fmla="*/ f3 1 118"/>
                            <a:gd name="f30" fmla="*/ f4 1 112"/>
                            <a:gd name="f31" fmla="val f5"/>
                            <a:gd name="f32" fmla="val f6"/>
                            <a:gd name="f33" fmla="val f7"/>
                            <a:gd name="f34" fmla="+- f8 0 1645"/>
                            <a:gd name="f35" fmla="+- f9 0 1645"/>
                            <a:gd name="f36" fmla="+- f10 0 1645"/>
                            <a:gd name="f37" fmla="+- f11 0 1645"/>
                            <a:gd name="f38" fmla="+- f12 0 1645"/>
                            <a:gd name="f39" fmla="+- f13 0 1645"/>
                            <a:gd name="f40" fmla="+- f14 0 1645"/>
                            <a:gd name="f41" fmla="+- f15 0 1645"/>
                            <a:gd name="f42" fmla="+- f16 0 1645"/>
                            <a:gd name="f43" fmla="*/ f28 f0 1"/>
                            <a:gd name="f44" fmla="+- f33 0 f31"/>
                            <a:gd name="f45" fmla="+- f32 0 f31"/>
                            <a:gd name="f46" fmla="*/ f43 1 f2"/>
                            <a:gd name="f47" fmla="*/ f45 1 118"/>
                            <a:gd name="f48" fmla="*/ f44 1 112"/>
                            <a:gd name="f49" fmla="*/ f34 f45 1"/>
                            <a:gd name="f50" fmla="*/ 1285 f44 1"/>
                            <a:gd name="f51" fmla="*/ f35 f45 1"/>
                            <a:gd name="f52" fmla="*/ 1311 f44 1"/>
                            <a:gd name="f53" fmla="*/ f36 f45 1"/>
                            <a:gd name="f54" fmla="*/ 1269 f44 1"/>
                            <a:gd name="f55" fmla="*/ f37 f45 1"/>
                            <a:gd name="f56" fmla="*/ 1243 f44 1"/>
                            <a:gd name="f57" fmla="*/ f38 f45 1"/>
                            <a:gd name="f58" fmla="*/ 1200 f44 1"/>
                            <a:gd name="f59" fmla="*/ f39 f45 1"/>
                            <a:gd name="f60" fmla="*/ f40 f45 1"/>
                            <a:gd name="f61" fmla="*/ f41 f45 1"/>
                            <a:gd name="f62" fmla="*/ f42 f45 1"/>
                            <a:gd name="f63" fmla="+- f46 0 f1"/>
                            <a:gd name="f64" fmla="*/ f49 1 118"/>
                            <a:gd name="f65" fmla="*/ f50 1 112"/>
                            <a:gd name="f66" fmla="*/ f51 1 118"/>
                            <a:gd name="f67" fmla="*/ f52 1 112"/>
                            <a:gd name="f68" fmla="*/ f53 1 118"/>
                            <a:gd name="f69" fmla="*/ f54 1 112"/>
                            <a:gd name="f70" fmla="*/ f55 1 118"/>
                            <a:gd name="f71" fmla="*/ f56 1 112"/>
                            <a:gd name="f72" fmla="*/ f57 1 118"/>
                            <a:gd name="f73" fmla="*/ f58 1 112"/>
                            <a:gd name="f74" fmla="*/ f59 1 118"/>
                            <a:gd name="f75" fmla="*/ f60 1 118"/>
                            <a:gd name="f76" fmla="*/ f61 1 118"/>
                            <a:gd name="f77" fmla="*/ f62 1 118"/>
                            <a:gd name="f78" fmla="*/ 0 1 f47"/>
                            <a:gd name="f79" fmla="*/ f32 1 f47"/>
                            <a:gd name="f80" fmla="*/ 0 1 f48"/>
                            <a:gd name="f81" fmla="*/ f33 1 f48"/>
                            <a:gd name="f82" fmla="*/ f64 1 f47"/>
                            <a:gd name="f83" fmla="*/ f65 1 f48"/>
                            <a:gd name="f84" fmla="*/ f66 1 f47"/>
                            <a:gd name="f85" fmla="*/ f67 1 f48"/>
                            <a:gd name="f86" fmla="*/ f68 1 f47"/>
                            <a:gd name="f87" fmla="*/ f69 1 f48"/>
                            <a:gd name="f88" fmla="*/ f70 1 f47"/>
                            <a:gd name="f89" fmla="*/ f71 1 f48"/>
                            <a:gd name="f90" fmla="*/ f72 1 f47"/>
                            <a:gd name="f91" fmla="*/ f73 1 f48"/>
                            <a:gd name="f92" fmla="*/ f74 1 f47"/>
                            <a:gd name="f93" fmla="*/ f75 1 f47"/>
                            <a:gd name="f94" fmla="*/ f76 1 f47"/>
                            <a:gd name="f95" fmla="*/ f77 1 f47"/>
                            <a:gd name="f96" fmla="*/ f78 f29 1"/>
                            <a:gd name="f97" fmla="*/ f79 f29 1"/>
                            <a:gd name="f98" fmla="*/ f81 f30 1"/>
                            <a:gd name="f99" fmla="*/ f80 f30 1"/>
                            <a:gd name="f100" fmla="*/ f82 f29 1"/>
                            <a:gd name="f101" fmla="*/ f83 f30 1"/>
                            <a:gd name="f102" fmla="*/ f84 f29 1"/>
                            <a:gd name="f103" fmla="*/ f85 f30 1"/>
                            <a:gd name="f104" fmla="*/ f86 f29 1"/>
                            <a:gd name="f105" fmla="*/ f87 f30 1"/>
                            <a:gd name="f106" fmla="*/ f88 f29 1"/>
                            <a:gd name="f107" fmla="*/ f89 f30 1"/>
                            <a:gd name="f108" fmla="*/ f90 f29 1"/>
                            <a:gd name="f109" fmla="*/ f91 f30 1"/>
                            <a:gd name="f110" fmla="*/ f92 f29 1"/>
                            <a:gd name="f111" fmla="*/ f93 f29 1"/>
                            <a:gd name="f112" fmla="*/ f94 f29 1"/>
                            <a:gd name="f113" fmla="*/ f95 f29 1"/>
                          </a:gdLst>
                          <a:ahLst/>
                          <a:cxnLst>
                            <a:cxn ang="3cd4">
                              <a:pos x="hc" y="t"/>
                            </a:cxn>
                            <a:cxn ang="0">
                              <a:pos x="r" y="vc"/>
                            </a:cxn>
                            <a:cxn ang="cd4">
                              <a:pos x="hc" y="b"/>
                            </a:cxn>
                            <a:cxn ang="cd2">
                              <a:pos x="l" y="vc"/>
                            </a:cxn>
                            <a:cxn ang="f63">
                              <a:pos x="f100" y="f101"/>
                            </a:cxn>
                            <a:cxn ang="f63">
                              <a:pos x="f102" y="f103"/>
                            </a:cxn>
                            <a:cxn ang="f63">
                              <a:pos x="f104" y="f105"/>
                            </a:cxn>
                            <a:cxn ang="f63">
                              <a:pos x="f106" y="f107"/>
                            </a:cxn>
                            <a:cxn ang="f63">
                              <a:pos x="f108" y="f107"/>
                            </a:cxn>
                            <a:cxn ang="f63">
                              <a:pos x="f100" y="f109"/>
                            </a:cxn>
                            <a:cxn ang="f63">
                              <a:pos x="f110" y="f107"/>
                            </a:cxn>
                            <a:cxn ang="f63">
                              <a:pos x="f111" y="f107"/>
                            </a:cxn>
                            <a:cxn ang="f63">
                              <a:pos x="f112" y="f105"/>
                            </a:cxn>
                            <a:cxn ang="f63">
                              <a:pos x="f113" y="f103"/>
                            </a:cxn>
                            <a:cxn ang="f63">
                              <a:pos x="f100" y="f101"/>
                            </a:cxn>
                          </a:cxnLst>
                          <a:rect l="f96" t="f99" r="f97" b="f98"/>
                          <a:pathLst>
                            <a:path w="118" h="112">
                              <a:moveTo>
                                <a:pt x="f17" y="f18"/>
                              </a:moveTo>
                              <a:lnTo>
                                <a:pt x="f19" y="f20"/>
                              </a:lnTo>
                              <a:lnTo>
                                <a:pt x="f21" y="f22"/>
                              </a:lnTo>
                              <a:lnTo>
                                <a:pt x="f6" y="f23"/>
                              </a:lnTo>
                              <a:lnTo>
                                <a:pt x="f24" y="f23"/>
                              </a:lnTo>
                              <a:lnTo>
                                <a:pt x="f17" y="f5"/>
                              </a:lnTo>
                              <a:lnTo>
                                <a:pt x="f25" y="f23"/>
                              </a:lnTo>
                              <a:lnTo>
                                <a:pt x="f5" y="f23"/>
                              </a:lnTo>
                              <a:lnTo>
                                <a:pt x="f26" y="f22"/>
                              </a:lnTo>
                              <a:lnTo>
                                <a:pt x="f27" y="f20"/>
                              </a:lnTo>
                              <a:lnTo>
                                <a:pt x="f17" y="f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ED00"/>
                        </a:solidFill>
                        <a:ln cap="flat">
                          <a:noFill/>
                          <a:prstDash val="solid"/>
                        </a:ln>
                      </p:spPr>
                      <p:txBody>
                        <a:bodyPr vert="horz" wrap="square" lIns="91440" tIns="45720" rIns="91440" bIns="45720" anchor="t" anchorCtr="0" compatLnSpc="1">
                          <a:noAutofit/>
                        </a:bodyPr>
                        <a:lstStyle/>
                        <a:p>
                          <a:pPr marL="0" marR="0" lvl="0" indent="0" algn="l" defTabSz="914400" rtl="0" fontAlgn="auto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lang="fr-CH" sz="1800" b="0" i="0" u="none" strike="noStrike" kern="1200" cap="none" spc="0" baseline="0">
                            <a:solidFill>
                              <a:srgbClr val="000000"/>
                            </a:solidFill>
                            <a:uFillTx/>
                            <a:latin typeface="Calibri"/>
                          </a:endParaRPr>
                        </a:p>
                      </p:txBody>
                    </p:sp>
                    <p:grpSp>
                      <p:nvGrpSpPr>
                        <p:cNvPr id="23" name="Group 17"/>
                        <p:cNvGrpSpPr/>
                        <p:nvPr/>
                      </p:nvGrpSpPr>
                      <p:grpSpPr>
                        <a:xfrm>
                          <a:off x="1090934" y="5887364"/>
                          <a:ext cx="515611" cy="512448"/>
                          <a:chOff x="1090934" y="5887364"/>
                          <a:chExt cx="515611" cy="512448"/>
                        </a:xfrm>
                      </p:grpSpPr>
                      <p:sp>
                        <p:nvSpPr>
                          <p:cNvPr id="24" name="Freeform 18"/>
                          <p:cNvSpPr/>
                          <p:nvPr/>
                        </p:nvSpPr>
                        <p:spPr>
                          <a:xfrm>
                            <a:off x="1090934" y="6210577"/>
                            <a:ext cx="74925" cy="71122"/>
                          </a:xfrm>
                          <a:custGeom>
                            <a:avLst/>
                            <a:gdLst>
                              <a:gd name="f0" fmla="val 10800000"/>
                              <a:gd name="f1" fmla="val 5400000"/>
                              <a:gd name="f2" fmla="val 180"/>
                              <a:gd name="f3" fmla="val w"/>
                              <a:gd name="f4" fmla="val h"/>
                              <a:gd name="f5" fmla="val 0"/>
                              <a:gd name="f6" fmla="val 118"/>
                              <a:gd name="f7" fmla="val 112"/>
                              <a:gd name="f8" fmla="+- 0 1754 0"/>
                              <a:gd name="f9" fmla="+- 0 1790 0"/>
                              <a:gd name="f10" fmla="+- 0 1776 0"/>
                              <a:gd name="f11" fmla="+- 0 1813 0"/>
                              <a:gd name="f12" fmla="+- 0 1768 0"/>
                              <a:gd name="f13" fmla="+- 0 1740 0"/>
                              <a:gd name="f14" fmla="+- 0 1695 0"/>
                              <a:gd name="f15" fmla="+- 0 1732 0"/>
                              <a:gd name="f16" fmla="+- 0 1718 0"/>
                              <a:gd name="f17" fmla="val 59"/>
                              <a:gd name="f18" fmla="val 85"/>
                              <a:gd name="f19" fmla="val 95"/>
                              <a:gd name="f20" fmla="val 81"/>
                              <a:gd name="f21" fmla="val 69"/>
                              <a:gd name="f22" fmla="val 43"/>
                              <a:gd name="f23" fmla="val 73"/>
                              <a:gd name="f24" fmla="val 45"/>
                              <a:gd name="f25" fmla="val 37"/>
                              <a:gd name="f26" fmla="val 23"/>
                              <a:gd name="f27" fmla="+- 0 0 -90"/>
                              <a:gd name="f28" fmla="*/ f3 1 118"/>
                              <a:gd name="f29" fmla="*/ f4 1 112"/>
                              <a:gd name="f30" fmla="val f5"/>
                              <a:gd name="f31" fmla="val f6"/>
                              <a:gd name="f32" fmla="val f7"/>
                              <a:gd name="f33" fmla="+- f8 0 1695"/>
                              <a:gd name="f34" fmla="+- f9 0 1695"/>
                              <a:gd name="f35" fmla="+- f10 0 1695"/>
                              <a:gd name="f36" fmla="+- f11 0 1695"/>
                              <a:gd name="f37" fmla="+- f12 0 1695"/>
                              <a:gd name="f38" fmla="+- f13 0 1695"/>
                              <a:gd name="f39" fmla="+- f14 0 1695"/>
                              <a:gd name="f40" fmla="+- f15 0 1695"/>
                              <a:gd name="f41" fmla="+- f16 0 1695"/>
                              <a:gd name="f42" fmla="*/ f27 f0 1"/>
                              <a:gd name="f43" fmla="+- f32 0 f30"/>
                              <a:gd name="f44" fmla="+- f31 0 f30"/>
                              <a:gd name="f45" fmla="*/ f42 1 f2"/>
                              <a:gd name="f46" fmla="*/ f44 1 118"/>
                              <a:gd name="f47" fmla="*/ f43 1 112"/>
                              <a:gd name="f48" fmla="*/ f33 f44 1"/>
                              <a:gd name="f49" fmla="*/ 1471 f43 1"/>
                              <a:gd name="f50" fmla="*/ f34 f44 1"/>
                              <a:gd name="f51" fmla="*/ 1498 f43 1"/>
                              <a:gd name="f52" fmla="*/ f35 f44 1"/>
                              <a:gd name="f53" fmla="*/ 1455 f43 1"/>
                              <a:gd name="f54" fmla="*/ f36 f44 1"/>
                              <a:gd name="f55" fmla="*/ 1429 f43 1"/>
                              <a:gd name="f56" fmla="*/ f37 f44 1"/>
                              <a:gd name="f57" fmla="*/ 1386 f43 1"/>
                              <a:gd name="f58" fmla="*/ f38 f44 1"/>
                              <a:gd name="f59" fmla="*/ f39 f44 1"/>
                              <a:gd name="f60" fmla="*/ f40 f44 1"/>
                              <a:gd name="f61" fmla="*/ f41 f44 1"/>
                              <a:gd name="f62" fmla="+- f45 0 f1"/>
                              <a:gd name="f63" fmla="*/ f48 1 118"/>
                              <a:gd name="f64" fmla="*/ f49 1 112"/>
                              <a:gd name="f65" fmla="*/ f50 1 118"/>
                              <a:gd name="f66" fmla="*/ f51 1 112"/>
                              <a:gd name="f67" fmla="*/ f52 1 118"/>
                              <a:gd name="f68" fmla="*/ f53 1 112"/>
                              <a:gd name="f69" fmla="*/ f54 1 118"/>
                              <a:gd name="f70" fmla="*/ f55 1 112"/>
                              <a:gd name="f71" fmla="*/ f56 1 118"/>
                              <a:gd name="f72" fmla="*/ f57 1 112"/>
                              <a:gd name="f73" fmla="*/ f58 1 118"/>
                              <a:gd name="f74" fmla="*/ f59 1 118"/>
                              <a:gd name="f75" fmla="*/ f60 1 118"/>
                              <a:gd name="f76" fmla="*/ f61 1 118"/>
                              <a:gd name="f77" fmla="*/ 0 1 f46"/>
                              <a:gd name="f78" fmla="*/ f31 1 f46"/>
                              <a:gd name="f79" fmla="*/ 0 1 f47"/>
                              <a:gd name="f80" fmla="*/ f32 1 f47"/>
                              <a:gd name="f81" fmla="*/ f63 1 f46"/>
                              <a:gd name="f82" fmla="*/ f64 1 f47"/>
                              <a:gd name="f83" fmla="*/ f65 1 f46"/>
                              <a:gd name="f84" fmla="*/ f66 1 f47"/>
                              <a:gd name="f85" fmla="*/ f67 1 f46"/>
                              <a:gd name="f86" fmla="*/ f68 1 f47"/>
                              <a:gd name="f87" fmla="*/ f69 1 f46"/>
                              <a:gd name="f88" fmla="*/ f70 1 f47"/>
                              <a:gd name="f89" fmla="*/ f71 1 f46"/>
                              <a:gd name="f90" fmla="*/ f72 1 f47"/>
                              <a:gd name="f91" fmla="*/ f73 1 f46"/>
                              <a:gd name="f92" fmla="*/ f74 1 f46"/>
                              <a:gd name="f93" fmla="*/ f75 1 f46"/>
                              <a:gd name="f94" fmla="*/ f76 1 f46"/>
                              <a:gd name="f95" fmla="*/ f77 f28 1"/>
                              <a:gd name="f96" fmla="*/ f78 f28 1"/>
                              <a:gd name="f97" fmla="*/ f80 f29 1"/>
                              <a:gd name="f98" fmla="*/ f79 f29 1"/>
                              <a:gd name="f99" fmla="*/ f81 f28 1"/>
                              <a:gd name="f100" fmla="*/ f82 f29 1"/>
                              <a:gd name="f101" fmla="*/ f83 f28 1"/>
                              <a:gd name="f102" fmla="*/ f84 f29 1"/>
                              <a:gd name="f103" fmla="*/ f85 f28 1"/>
                              <a:gd name="f104" fmla="*/ f86 f29 1"/>
                              <a:gd name="f105" fmla="*/ f87 f28 1"/>
                              <a:gd name="f106" fmla="*/ f88 f29 1"/>
                              <a:gd name="f107" fmla="*/ f89 f28 1"/>
                              <a:gd name="f108" fmla="*/ f90 f29 1"/>
                              <a:gd name="f109" fmla="*/ f91 f28 1"/>
                              <a:gd name="f110" fmla="*/ f92 f28 1"/>
                              <a:gd name="f111" fmla="*/ f93 f28 1"/>
                              <a:gd name="f112" fmla="*/ f94 f28 1"/>
                            </a:gdLst>
                            <a:ahLst/>
                            <a:cxnLst>
                              <a:cxn ang="3cd4">
                                <a:pos x="hc" y="t"/>
                              </a:cxn>
                              <a:cxn ang="0">
                                <a:pos x="r" y="vc"/>
                              </a:cxn>
                              <a:cxn ang="cd4">
                                <a:pos x="hc" y="b"/>
                              </a:cxn>
                              <a:cxn ang="cd2">
                                <a:pos x="l" y="vc"/>
                              </a:cxn>
                              <a:cxn ang="f62">
                                <a:pos x="f99" y="f100"/>
                              </a:cxn>
                              <a:cxn ang="f62">
                                <a:pos x="f101" y="f102"/>
                              </a:cxn>
                              <a:cxn ang="f62">
                                <a:pos x="f103" y="f104"/>
                              </a:cxn>
                              <a:cxn ang="f62">
                                <a:pos x="f105" y="f106"/>
                              </a:cxn>
                              <a:cxn ang="f62">
                                <a:pos x="f107" y="f106"/>
                              </a:cxn>
                              <a:cxn ang="f62">
                                <a:pos x="f99" y="f108"/>
                              </a:cxn>
                              <a:cxn ang="f62">
                                <a:pos x="f109" y="f106"/>
                              </a:cxn>
                              <a:cxn ang="f62">
                                <a:pos x="f110" y="f106"/>
                              </a:cxn>
                              <a:cxn ang="f62">
                                <a:pos x="f111" y="f104"/>
                              </a:cxn>
                              <a:cxn ang="f62">
                                <a:pos x="f112" y="f102"/>
                              </a:cxn>
                              <a:cxn ang="f62">
                                <a:pos x="f99" y="f100"/>
                              </a:cxn>
                            </a:cxnLst>
                            <a:rect l="f95" t="f98" r="f96" b="f97"/>
                            <a:pathLst>
                              <a:path w="118" h="112">
                                <a:moveTo>
                                  <a:pt x="f17" y="f18"/>
                                </a:moveTo>
                                <a:lnTo>
                                  <a:pt x="f19" y="f7"/>
                                </a:lnTo>
                                <a:lnTo>
                                  <a:pt x="f20" y="f21"/>
                                </a:lnTo>
                                <a:lnTo>
                                  <a:pt x="f6" y="f22"/>
                                </a:lnTo>
                                <a:lnTo>
                                  <a:pt x="f23" y="f22"/>
                                </a:lnTo>
                                <a:lnTo>
                                  <a:pt x="f17" y="f5"/>
                                </a:lnTo>
                                <a:lnTo>
                                  <a:pt x="f24" y="f22"/>
                                </a:lnTo>
                                <a:lnTo>
                                  <a:pt x="f5" y="f22"/>
                                </a:lnTo>
                                <a:lnTo>
                                  <a:pt x="f25" y="f21"/>
                                </a:lnTo>
                                <a:lnTo>
                                  <a:pt x="f26" y="f7"/>
                                </a:lnTo>
                                <a:lnTo>
                                  <a:pt x="f17" y="f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ED00"/>
                          </a:solidFill>
                          <a:ln cap="flat">
                            <a:noFill/>
                            <a:prstDash val="solid"/>
                          </a:ln>
                        </p:spPr>
                        <p:txBody>
                          <a:bodyPr vert="horz" wrap="square" lIns="91440" tIns="45720" rIns="91440" bIns="45720" anchor="t" anchorCtr="0" compatLnSpc="1">
                            <a:noAutofit/>
                          </a:bodyPr>
                          <a:lstStyle/>
                          <a:p>
                            <a:pPr marL="0" marR="0" lvl="0" indent="0" algn="l" defTabSz="914400" rtl="0" fontAlgn="auto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  <a:tabLst/>
                              <a:defRPr sz="1800" b="0" i="0" u="none" strike="noStrike" kern="0" cap="none" spc="0" baseline="0">
                                <a:solidFill>
                                  <a:srgbClr val="000000"/>
                                </a:solidFill>
                                <a:uFillTx/>
                              </a:defRPr>
                            </a:pPr>
                            <a:endParaRPr lang="fr-CH" sz="1800" b="0" i="0" u="none" strike="noStrike" kern="1200" cap="none" spc="0" baseline="0">
                              <a:solidFill>
                                <a:srgbClr val="000000"/>
                              </a:solidFill>
                              <a:uFillTx/>
                              <a:latin typeface="Calibri"/>
                            </a:endParaRPr>
                          </a:p>
                        </p:txBody>
                      </p:sp>
                      <p:grpSp>
                        <p:nvGrpSpPr>
                          <p:cNvPr id="25" name="Group 19"/>
                          <p:cNvGrpSpPr/>
                          <p:nvPr/>
                        </p:nvGrpSpPr>
                        <p:grpSpPr>
                          <a:xfrm>
                            <a:off x="1177920" y="5887364"/>
                            <a:ext cx="428625" cy="512448"/>
                            <a:chOff x="1177920" y="5887364"/>
                            <a:chExt cx="428625" cy="512448"/>
                          </a:xfrm>
                        </p:grpSpPr>
                        <p:sp>
                          <p:nvSpPr>
                            <p:cNvPr id="26" name="Freeform 20"/>
                            <p:cNvSpPr/>
                            <p:nvPr/>
                          </p:nvSpPr>
                          <p:spPr>
                            <a:xfrm>
                              <a:off x="1177920" y="6297573"/>
                              <a:ext cx="74925" cy="71122"/>
                            </a:xfrm>
                            <a:custGeom>
                              <a:avLst/>
                              <a:gdLst>
                                <a:gd name="f0" fmla="val 10800000"/>
                                <a:gd name="f1" fmla="val 5400000"/>
                                <a:gd name="f2" fmla="val 180"/>
                                <a:gd name="f3" fmla="val w"/>
                                <a:gd name="f4" fmla="val h"/>
                                <a:gd name="f5" fmla="val 0"/>
                                <a:gd name="f6" fmla="val 118"/>
                                <a:gd name="f7" fmla="val 112"/>
                                <a:gd name="f8" fmla="+- 0 1891 0"/>
                                <a:gd name="f9" fmla="+- 0 1927 0"/>
                                <a:gd name="f10" fmla="+- 0 1913 0"/>
                                <a:gd name="f11" fmla="+- 0 1949 0"/>
                                <a:gd name="f12" fmla="+- 0 1904 0"/>
                                <a:gd name="f13" fmla="+- 0 1877 0"/>
                                <a:gd name="f14" fmla="+- 0 1832 0"/>
                                <a:gd name="f15" fmla="+- 0 1868 0"/>
                                <a:gd name="f16" fmla="+- 0 1855 0"/>
                                <a:gd name="f17" fmla="val 59"/>
                                <a:gd name="f18" fmla="val 85"/>
                                <a:gd name="f19" fmla="val 95"/>
                                <a:gd name="f20" fmla="val 111"/>
                                <a:gd name="f21" fmla="val 81"/>
                                <a:gd name="f22" fmla="val 69"/>
                                <a:gd name="f23" fmla="val 117"/>
                                <a:gd name="f24" fmla="val 43"/>
                                <a:gd name="f25" fmla="val 72"/>
                                <a:gd name="f26" fmla="val 45"/>
                                <a:gd name="f27" fmla="val 36"/>
                                <a:gd name="f28" fmla="val 23"/>
                                <a:gd name="f29" fmla="+- 0 0 -90"/>
                                <a:gd name="f30" fmla="*/ f3 1 118"/>
                                <a:gd name="f31" fmla="*/ f4 1 112"/>
                                <a:gd name="f32" fmla="val f5"/>
                                <a:gd name="f33" fmla="val f6"/>
                                <a:gd name="f34" fmla="val f7"/>
                                <a:gd name="f35" fmla="+- f8 0 1832"/>
                                <a:gd name="f36" fmla="+- f9 0 1832"/>
                                <a:gd name="f37" fmla="+- f10 0 1832"/>
                                <a:gd name="f38" fmla="+- f11 0 1832"/>
                                <a:gd name="f39" fmla="+- f12 0 1832"/>
                                <a:gd name="f40" fmla="+- f13 0 1832"/>
                                <a:gd name="f41" fmla="+- f14 0 1832"/>
                                <a:gd name="f42" fmla="+- f15 0 1832"/>
                                <a:gd name="f43" fmla="+- f16 0 1832"/>
                                <a:gd name="f44" fmla="*/ f29 f0 1"/>
                                <a:gd name="f45" fmla="+- f34 0 f32"/>
                                <a:gd name="f46" fmla="+- f33 0 f32"/>
                                <a:gd name="f47" fmla="*/ f44 1 f2"/>
                                <a:gd name="f48" fmla="*/ f46 1 118"/>
                                <a:gd name="f49" fmla="*/ f45 1 112"/>
                                <a:gd name="f50" fmla="*/ f35 f46 1"/>
                                <a:gd name="f51" fmla="*/ 1608 f45 1"/>
                                <a:gd name="f52" fmla="*/ f36 f46 1"/>
                                <a:gd name="f53" fmla="*/ 1634 f45 1"/>
                                <a:gd name="f54" fmla="*/ f37 f46 1"/>
                                <a:gd name="f55" fmla="*/ 1592 f45 1"/>
                                <a:gd name="f56" fmla="*/ f38 f46 1"/>
                                <a:gd name="f57" fmla="*/ 1566 f45 1"/>
                                <a:gd name="f58" fmla="*/ f39 f46 1"/>
                                <a:gd name="f59" fmla="*/ 1523 f45 1"/>
                                <a:gd name="f60" fmla="*/ f40 f46 1"/>
                                <a:gd name="f61" fmla="*/ f41 f46 1"/>
                                <a:gd name="f62" fmla="*/ f42 f46 1"/>
                                <a:gd name="f63" fmla="*/ f43 f46 1"/>
                                <a:gd name="f64" fmla="+- f47 0 f1"/>
                                <a:gd name="f65" fmla="*/ f50 1 118"/>
                                <a:gd name="f66" fmla="*/ f51 1 112"/>
                                <a:gd name="f67" fmla="*/ f52 1 118"/>
                                <a:gd name="f68" fmla="*/ f53 1 112"/>
                                <a:gd name="f69" fmla="*/ f54 1 118"/>
                                <a:gd name="f70" fmla="*/ f55 1 112"/>
                                <a:gd name="f71" fmla="*/ f56 1 118"/>
                                <a:gd name="f72" fmla="*/ f57 1 112"/>
                                <a:gd name="f73" fmla="*/ f58 1 118"/>
                                <a:gd name="f74" fmla="*/ f59 1 112"/>
                                <a:gd name="f75" fmla="*/ f60 1 118"/>
                                <a:gd name="f76" fmla="*/ f61 1 118"/>
                                <a:gd name="f77" fmla="*/ f62 1 118"/>
                                <a:gd name="f78" fmla="*/ f63 1 118"/>
                                <a:gd name="f79" fmla="*/ 0 1 f48"/>
                                <a:gd name="f80" fmla="*/ f33 1 f48"/>
                                <a:gd name="f81" fmla="*/ 0 1 f49"/>
                                <a:gd name="f82" fmla="*/ f34 1 f49"/>
                                <a:gd name="f83" fmla="*/ f65 1 f48"/>
                                <a:gd name="f84" fmla="*/ f66 1 f49"/>
                                <a:gd name="f85" fmla="*/ f67 1 f48"/>
                                <a:gd name="f86" fmla="*/ f68 1 f49"/>
                                <a:gd name="f87" fmla="*/ f69 1 f48"/>
                                <a:gd name="f88" fmla="*/ f70 1 f49"/>
                                <a:gd name="f89" fmla="*/ f71 1 f48"/>
                                <a:gd name="f90" fmla="*/ f72 1 f49"/>
                                <a:gd name="f91" fmla="*/ f73 1 f48"/>
                                <a:gd name="f92" fmla="*/ f74 1 f49"/>
                                <a:gd name="f93" fmla="*/ f75 1 f48"/>
                                <a:gd name="f94" fmla="*/ f76 1 f48"/>
                                <a:gd name="f95" fmla="*/ f77 1 f48"/>
                                <a:gd name="f96" fmla="*/ f78 1 f48"/>
                                <a:gd name="f97" fmla="*/ f79 f30 1"/>
                                <a:gd name="f98" fmla="*/ f80 f30 1"/>
                                <a:gd name="f99" fmla="*/ f82 f31 1"/>
                                <a:gd name="f100" fmla="*/ f81 f31 1"/>
                                <a:gd name="f101" fmla="*/ f83 f30 1"/>
                                <a:gd name="f102" fmla="*/ f84 f31 1"/>
                                <a:gd name="f103" fmla="*/ f85 f30 1"/>
                                <a:gd name="f104" fmla="*/ f86 f31 1"/>
                                <a:gd name="f105" fmla="*/ f87 f30 1"/>
                                <a:gd name="f106" fmla="*/ f88 f31 1"/>
                                <a:gd name="f107" fmla="*/ f89 f30 1"/>
                                <a:gd name="f108" fmla="*/ f90 f31 1"/>
                                <a:gd name="f109" fmla="*/ f91 f30 1"/>
                                <a:gd name="f110" fmla="*/ f92 f31 1"/>
                                <a:gd name="f111" fmla="*/ f93 f30 1"/>
                                <a:gd name="f112" fmla="*/ f94 f30 1"/>
                                <a:gd name="f113" fmla="*/ f95 f30 1"/>
                                <a:gd name="f114" fmla="*/ f96 f30 1"/>
                              </a:gdLst>
                              <a:ahLst/>
                              <a:cxnLst>
                                <a:cxn ang="3cd4">
                                  <a:pos x="hc" y="t"/>
                                </a:cxn>
                                <a:cxn ang="0">
                                  <a:pos x="r" y="vc"/>
                                </a:cxn>
                                <a:cxn ang="cd4">
                                  <a:pos x="hc" y="b"/>
                                </a:cxn>
                                <a:cxn ang="cd2">
                                  <a:pos x="l" y="vc"/>
                                </a:cxn>
                                <a:cxn ang="f64">
                                  <a:pos x="f101" y="f102"/>
                                </a:cxn>
                                <a:cxn ang="f64">
                                  <a:pos x="f103" y="f104"/>
                                </a:cxn>
                                <a:cxn ang="f64">
                                  <a:pos x="f105" y="f106"/>
                                </a:cxn>
                                <a:cxn ang="f64">
                                  <a:pos x="f107" y="f108"/>
                                </a:cxn>
                                <a:cxn ang="f64">
                                  <a:pos x="f109" y="f108"/>
                                </a:cxn>
                                <a:cxn ang="f64">
                                  <a:pos x="f101" y="f110"/>
                                </a:cxn>
                                <a:cxn ang="f64">
                                  <a:pos x="f111" y="f108"/>
                                </a:cxn>
                                <a:cxn ang="f64">
                                  <a:pos x="f112" y="f108"/>
                                </a:cxn>
                                <a:cxn ang="f64">
                                  <a:pos x="f113" y="f106"/>
                                </a:cxn>
                                <a:cxn ang="f64">
                                  <a:pos x="f114" y="f104"/>
                                </a:cxn>
                                <a:cxn ang="f64">
                                  <a:pos x="f101" y="f102"/>
                                </a:cxn>
                              </a:cxnLst>
                              <a:rect l="f97" t="f100" r="f98" b="f99"/>
                              <a:pathLst>
                                <a:path w="118" h="112">
                                  <a:moveTo>
                                    <a:pt x="f17" y="f18"/>
                                  </a:moveTo>
                                  <a:lnTo>
                                    <a:pt x="f19" y="f20"/>
                                  </a:lnTo>
                                  <a:lnTo>
                                    <a:pt x="f21" y="f22"/>
                                  </a:lnTo>
                                  <a:lnTo>
                                    <a:pt x="f23" y="f24"/>
                                  </a:lnTo>
                                  <a:lnTo>
                                    <a:pt x="f25" y="f24"/>
                                  </a:lnTo>
                                  <a:lnTo>
                                    <a:pt x="f17" y="f5"/>
                                  </a:lnTo>
                                  <a:lnTo>
                                    <a:pt x="f26" y="f24"/>
                                  </a:lnTo>
                                  <a:lnTo>
                                    <a:pt x="f5" y="f24"/>
                                  </a:lnTo>
                                  <a:lnTo>
                                    <a:pt x="f27" y="f22"/>
                                  </a:lnTo>
                                  <a:lnTo>
                                    <a:pt x="f28" y="f20"/>
                                  </a:lnTo>
                                  <a:lnTo>
                                    <a:pt x="f17" y="f1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EED00"/>
                            </a:solidFill>
                            <a:ln cap="flat">
                              <a:noFill/>
                              <a:prstDash val="solid"/>
                            </a:ln>
                          </p:spPr>
                          <p:txBody>
                            <a:bodyPr vert="horz" wrap="square" lIns="91440" tIns="45720" rIns="91440" bIns="45720" anchor="t" anchorCtr="0" compatLnSpc="1">
                              <a:noAutofit/>
                            </a:bodyPr>
                            <a:lstStyle/>
                            <a:p>
                              <a:pPr marL="0" marR="0" lvl="0" indent="0" algn="l" defTabSz="914400" rtl="0" fontAlgn="auto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  <a:tabLst/>
                                <a:defRPr sz="1800" b="0" i="0" u="none" strike="noStrike" kern="0" cap="none" spc="0" baseline="0">
                                  <a:solidFill>
                                    <a:srgbClr val="000000"/>
                                  </a:solidFill>
                                  <a:uFillTx/>
                                </a:defRPr>
                              </a:pPr>
                              <a:endParaRPr lang="fr-CH" sz="1800" b="0" i="0" u="none" strike="noStrike" kern="1200" cap="none" spc="0" baseline="0">
                                <a:solidFill>
                                  <a:srgbClr val="000000"/>
                                </a:solidFill>
                                <a:uFillTx/>
                                <a:latin typeface="Calibri"/>
                              </a:endParaRPr>
                            </a:p>
                          </p:txBody>
                        </p:sp>
                        <p:grpSp>
                          <p:nvGrpSpPr>
                            <p:cNvPr id="27" name="Group 21"/>
                            <p:cNvGrpSpPr/>
                            <p:nvPr/>
                          </p:nvGrpSpPr>
                          <p:grpSpPr>
                            <a:xfrm>
                              <a:off x="1296033" y="5887364"/>
                              <a:ext cx="310512" cy="512448"/>
                              <a:chOff x="1296033" y="5887364"/>
                              <a:chExt cx="310512" cy="512448"/>
                            </a:xfrm>
                          </p:grpSpPr>
                          <p:sp>
                            <p:nvSpPr>
                              <p:cNvPr id="28" name="Freeform 22"/>
                              <p:cNvSpPr/>
                              <p:nvPr/>
                            </p:nvSpPr>
                            <p:spPr>
                              <a:xfrm>
                                <a:off x="1296033" y="6328690"/>
                                <a:ext cx="74925" cy="71122"/>
                              </a:xfrm>
                              <a:custGeom>
                                <a:avLst/>
                                <a:gdLst>
                                  <a:gd name="f0" fmla="val 10800000"/>
                                  <a:gd name="f1" fmla="val 5400000"/>
                                  <a:gd name="f2" fmla="val 180"/>
                                  <a:gd name="f3" fmla="val w"/>
                                  <a:gd name="f4" fmla="val h"/>
                                  <a:gd name="f5" fmla="val 0"/>
                                  <a:gd name="f6" fmla="val 118"/>
                                  <a:gd name="f7" fmla="val 112"/>
                                  <a:gd name="f8" fmla="+- 0 2076 0"/>
                                  <a:gd name="f9" fmla="+- 0 2112 0"/>
                                  <a:gd name="f10" fmla="+- 0 2099 0"/>
                                  <a:gd name="f11" fmla="+- 0 2135 0"/>
                                  <a:gd name="f12" fmla="+- 0 2090 0"/>
                                  <a:gd name="f13" fmla="+- 0 2063 0"/>
                                  <a:gd name="f14" fmla="+- 0 2018 0"/>
                                  <a:gd name="f15" fmla="+- 0 2054 0"/>
                                  <a:gd name="f16" fmla="+- 0 2041 0"/>
                                  <a:gd name="f17" fmla="val 58"/>
                                  <a:gd name="f18" fmla="val 85"/>
                                  <a:gd name="f19" fmla="val 94"/>
                                  <a:gd name="f20" fmla="val 81"/>
                                  <a:gd name="f21" fmla="val 69"/>
                                  <a:gd name="f22" fmla="val 117"/>
                                  <a:gd name="f23" fmla="val 43"/>
                                  <a:gd name="f24" fmla="val 72"/>
                                  <a:gd name="f25" fmla="val 45"/>
                                  <a:gd name="f26" fmla="val 36"/>
                                  <a:gd name="f27" fmla="val 23"/>
                                  <a:gd name="f28" fmla="+- 0 0 -90"/>
                                  <a:gd name="f29" fmla="*/ f3 1 118"/>
                                  <a:gd name="f30" fmla="*/ f4 1 112"/>
                                  <a:gd name="f31" fmla="val f5"/>
                                  <a:gd name="f32" fmla="val f6"/>
                                  <a:gd name="f33" fmla="val f7"/>
                                  <a:gd name="f34" fmla="+- f8 0 2018"/>
                                  <a:gd name="f35" fmla="+- f9 0 2018"/>
                                  <a:gd name="f36" fmla="+- f10 0 2018"/>
                                  <a:gd name="f37" fmla="+- f11 0 2018"/>
                                  <a:gd name="f38" fmla="+- f12 0 2018"/>
                                  <a:gd name="f39" fmla="+- f13 0 2018"/>
                                  <a:gd name="f40" fmla="+- f14 0 2018"/>
                                  <a:gd name="f41" fmla="+- f15 0 2018"/>
                                  <a:gd name="f42" fmla="+- f16 0 2018"/>
                                  <a:gd name="f43" fmla="*/ f28 f0 1"/>
                                  <a:gd name="f44" fmla="+- f33 0 f31"/>
                                  <a:gd name="f45" fmla="+- f32 0 f31"/>
                                  <a:gd name="f46" fmla="*/ f43 1 f2"/>
                                  <a:gd name="f47" fmla="*/ f45 1 118"/>
                                  <a:gd name="f48" fmla="*/ f44 1 112"/>
                                  <a:gd name="f49" fmla="*/ f34 f45 1"/>
                                  <a:gd name="f50" fmla="*/ 1657 f44 1"/>
                                  <a:gd name="f51" fmla="*/ f35 f45 1"/>
                                  <a:gd name="f52" fmla="*/ 1684 f44 1"/>
                                  <a:gd name="f53" fmla="*/ f36 f45 1"/>
                                  <a:gd name="f54" fmla="*/ 1641 f44 1"/>
                                  <a:gd name="f55" fmla="*/ f37 f45 1"/>
                                  <a:gd name="f56" fmla="*/ 1615 f44 1"/>
                                  <a:gd name="f57" fmla="*/ f38 f45 1"/>
                                  <a:gd name="f58" fmla="*/ 1572 f44 1"/>
                                  <a:gd name="f59" fmla="*/ f39 f45 1"/>
                                  <a:gd name="f60" fmla="*/ f40 f45 1"/>
                                  <a:gd name="f61" fmla="*/ f41 f45 1"/>
                                  <a:gd name="f62" fmla="*/ f42 f45 1"/>
                                  <a:gd name="f63" fmla="+- f46 0 f1"/>
                                  <a:gd name="f64" fmla="*/ f49 1 118"/>
                                  <a:gd name="f65" fmla="*/ f50 1 112"/>
                                  <a:gd name="f66" fmla="*/ f51 1 118"/>
                                  <a:gd name="f67" fmla="*/ f52 1 112"/>
                                  <a:gd name="f68" fmla="*/ f53 1 118"/>
                                  <a:gd name="f69" fmla="*/ f54 1 112"/>
                                  <a:gd name="f70" fmla="*/ f55 1 118"/>
                                  <a:gd name="f71" fmla="*/ f56 1 112"/>
                                  <a:gd name="f72" fmla="*/ f57 1 118"/>
                                  <a:gd name="f73" fmla="*/ f58 1 112"/>
                                  <a:gd name="f74" fmla="*/ f59 1 118"/>
                                  <a:gd name="f75" fmla="*/ f60 1 118"/>
                                  <a:gd name="f76" fmla="*/ f61 1 118"/>
                                  <a:gd name="f77" fmla="*/ f62 1 118"/>
                                  <a:gd name="f78" fmla="*/ 0 1 f47"/>
                                  <a:gd name="f79" fmla="*/ f32 1 f47"/>
                                  <a:gd name="f80" fmla="*/ 0 1 f48"/>
                                  <a:gd name="f81" fmla="*/ f33 1 f48"/>
                                  <a:gd name="f82" fmla="*/ f64 1 f47"/>
                                  <a:gd name="f83" fmla="*/ f65 1 f48"/>
                                  <a:gd name="f84" fmla="*/ f66 1 f47"/>
                                  <a:gd name="f85" fmla="*/ f67 1 f48"/>
                                  <a:gd name="f86" fmla="*/ f68 1 f47"/>
                                  <a:gd name="f87" fmla="*/ f69 1 f48"/>
                                  <a:gd name="f88" fmla="*/ f70 1 f47"/>
                                  <a:gd name="f89" fmla="*/ f71 1 f48"/>
                                  <a:gd name="f90" fmla="*/ f72 1 f47"/>
                                  <a:gd name="f91" fmla="*/ f73 1 f48"/>
                                  <a:gd name="f92" fmla="*/ f74 1 f47"/>
                                  <a:gd name="f93" fmla="*/ f75 1 f47"/>
                                  <a:gd name="f94" fmla="*/ f76 1 f47"/>
                                  <a:gd name="f95" fmla="*/ f77 1 f47"/>
                                  <a:gd name="f96" fmla="*/ f78 f29 1"/>
                                  <a:gd name="f97" fmla="*/ f79 f29 1"/>
                                  <a:gd name="f98" fmla="*/ f81 f30 1"/>
                                  <a:gd name="f99" fmla="*/ f80 f30 1"/>
                                  <a:gd name="f100" fmla="*/ f82 f29 1"/>
                                  <a:gd name="f101" fmla="*/ f83 f30 1"/>
                                  <a:gd name="f102" fmla="*/ f84 f29 1"/>
                                  <a:gd name="f103" fmla="*/ f85 f30 1"/>
                                  <a:gd name="f104" fmla="*/ f86 f29 1"/>
                                  <a:gd name="f105" fmla="*/ f87 f30 1"/>
                                  <a:gd name="f106" fmla="*/ f88 f29 1"/>
                                  <a:gd name="f107" fmla="*/ f89 f30 1"/>
                                  <a:gd name="f108" fmla="*/ f90 f29 1"/>
                                  <a:gd name="f109" fmla="*/ f91 f30 1"/>
                                  <a:gd name="f110" fmla="*/ f92 f29 1"/>
                                  <a:gd name="f111" fmla="*/ f93 f29 1"/>
                                  <a:gd name="f112" fmla="*/ f94 f29 1"/>
                                  <a:gd name="f113" fmla="*/ f95 f29 1"/>
                                </a:gdLst>
                                <a:ahLst/>
                                <a:cxnLst>
                                  <a:cxn ang="3cd4">
                                    <a:pos x="hc" y="t"/>
                                  </a:cxn>
                                  <a:cxn ang="0">
                                    <a:pos x="r" y="vc"/>
                                  </a:cxn>
                                  <a:cxn ang="cd4">
                                    <a:pos x="hc" y="b"/>
                                  </a:cxn>
                                  <a:cxn ang="cd2">
                                    <a:pos x="l" y="vc"/>
                                  </a:cxn>
                                  <a:cxn ang="f63">
                                    <a:pos x="f100" y="f101"/>
                                  </a:cxn>
                                  <a:cxn ang="f63">
                                    <a:pos x="f102" y="f103"/>
                                  </a:cxn>
                                  <a:cxn ang="f63">
                                    <a:pos x="f104" y="f105"/>
                                  </a:cxn>
                                  <a:cxn ang="f63">
                                    <a:pos x="f106" y="f107"/>
                                  </a:cxn>
                                  <a:cxn ang="f63">
                                    <a:pos x="f108" y="f107"/>
                                  </a:cxn>
                                  <a:cxn ang="f63">
                                    <a:pos x="f100" y="f109"/>
                                  </a:cxn>
                                  <a:cxn ang="f63">
                                    <a:pos x="f110" y="f107"/>
                                  </a:cxn>
                                  <a:cxn ang="f63">
                                    <a:pos x="f111" y="f107"/>
                                  </a:cxn>
                                  <a:cxn ang="f63">
                                    <a:pos x="f112" y="f105"/>
                                  </a:cxn>
                                  <a:cxn ang="f63">
                                    <a:pos x="f113" y="f103"/>
                                  </a:cxn>
                                  <a:cxn ang="f63">
                                    <a:pos x="f100" y="f101"/>
                                  </a:cxn>
                                </a:cxnLst>
                                <a:rect l="f96" t="f99" r="f97" b="f98"/>
                                <a:pathLst>
                                  <a:path w="118" h="112">
                                    <a:moveTo>
                                      <a:pt x="f17" y="f18"/>
                                    </a:moveTo>
                                    <a:lnTo>
                                      <a:pt x="f19" y="f7"/>
                                    </a:lnTo>
                                    <a:lnTo>
                                      <a:pt x="f20" y="f21"/>
                                    </a:lnTo>
                                    <a:lnTo>
                                      <a:pt x="f22" y="f23"/>
                                    </a:lnTo>
                                    <a:lnTo>
                                      <a:pt x="f24" y="f23"/>
                                    </a:lnTo>
                                    <a:lnTo>
                                      <a:pt x="f17" y="f5"/>
                                    </a:lnTo>
                                    <a:lnTo>
                                      <a:pt x="f25" y="f23"/>
                                    </a:lnTo>
                                    <a:lnTo>
                                      <a:pt x="f5" y="f23"/>
                                    </a:lnTo>
                                    <a:lnTo>
                                      <a:pt x="f26" y="f21"/>
                                    </a:lnTo>
                                    <a:lnTo>
                                      <a:pt x="f27" y="f7"/>
                                    </a:lnTo>
                                    <a:lnTo>
                                      <a:pt x="f17" y="f1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EED00"/>
                              </a:solidFill>
                              <a:ln cap="flat">
                                <a:noFill/>
                                <a:prstDash val="solid"/>
                              </a:ln>
                            </p:spPr>
                            <p:txBody>
                              <a:bodyPr vert="horz" wrap="square" lIns="91440" tIns="45720" rIns="91440" bIns="45720" anchor="t" anchorCtr="0" compatLnSpc="1">
                                <a:noAutofit/>
                              </a:bodyPr>
                              <a:lstStyle/>
                              <a:p>
                                <a:pPr marL="0" marR="0" lvl="0" indent="0" algn="l" defTabSz="914400" rtl="0" fontAlgn="auto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  <a:tabLst/>
                                  <a:defRPr sz="1800" b="0" i="0" u="none" strike="noStrike" kern="0" cap="none" spc="0" baseline="0">
                                    <a:solidFill>
                                      <a:srgbClr val="000000"/>
                                    </a:solidFill>
                                    <a:uFillTx/>
                                  </a:defRPr>
                                </a:pPr>
                                <a:endParaRPr lang="fr-CH" sz="1800" b="0" i="0" u="none" strike="noStrike" kern="1200" cap="none" spc="0" baseline="0">
                                  <a:solidFill>
                                    <a:srgbClr val="000000"/>
                                  </a:solidFill>
                                  <a:uFillTx/>
                                  <a:latin typeface="Calibri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9" name="Group 23"/>
                              <p:cNvGrpSpPr/>
                              <p:nvPr/>
                            </p:nvGrpSpPr>
                            <p:grpSpPr>
                              <a:xfrm>
                                <a:off x="1414147" y="5887364"/>
                                <a:ext cx="192398" cy="481331"/>
                                <a:chOff x="1414147" y="5887364"/>
                                <a:chExt cx="192398" cy="481331"/>
                              </a:xfrm>
                            </p:grpSpPr>
                            <p:sp>
                              <p:nvSpPr>
                                <p:cNvPr id="30" name="Freeform 24"/>
                                <p:cNvSpPr/>
                                <p:nvPr/>
                              </p:nvSpPr>
                              <p:spPr>
                                <a:xfrm>
                                  <a:off x="1414147" y="6297573"/>
                                  <a:ext cx="74925" cy="71122"/>
                                </a:xfrm>
                                <a:custGeom>
                                  <a:avLst/>
                                  <a:gdLst>
                                    <a:gd name="f0" fmla="val 10800000"/>
                                    <a:gd name="f1" fmla="val 5400000"/>
                                    <a:gd name="f2" fmla="val 180"/>
                                    <a:gd name="f3" fmla="val w"/>
                                    <a:gd name="f4" fmla="val h"/>
                                    <a:gd name="f5" fmla="val 0"/>
                                    <a:gd name="f6" fmla="val 118"/>
                                    <a:gd name="f7" fmla="val 112"/>
                                    <a:gd name="f8" fmla="+- 0 2262 0"/>
                                    <a:gd name="f9" fmla="+- 0 2298 0"/>
                                    <a:gd name="f10" fmla="+- 0 2285 0"/>
                                    <a:gd name="f11" fmla="+- 0 2321 0"/>
                                    <a:gd name="f12" fmla="+- 0 2276 0"/>
                                    <a:gd name="f13" fmla="+- 0 2249 0"/>
                                    <a:gd name="f14" fmla="+- 0 2204 0"/>
                                    <a:gd name="f15" fmla="+- 0 2240 0"/>
                                    <a:gd name="f16" fmla="+- 0 2226 0"/>
                                    <a:gd name="f17" fmla="val 58"/>
                                    <a:gd name="f18" fmla="val 85"/>
                                    <a:gd name="f19" fmla="val 94"/>
                                    <a:gd name="f20" fmla="val 111"/>
                                    <a:gd name="f21" fmla="val 81"/>
                                    <a:gd name="f22" fmla="val 69"/>
                                    <a:gd name="f23" fmla="val 117"/>
                                    <a:gd name="f24" fmla="val 43"/>
                                    <a:gd name="f25" fmla="val 72"/>
                                    <a:gd name="f26" fmla="val 45"/>
                                    <a:gd name="f27" fmla="val 36"/>
                                    <a:gd name="f28" fmla="val 22"/>
                                    <a:gd name="f29" fmla="+- 0 0 -90"/>
                                    <a:gd name="f30" fmla="*/ f3 1 118"/>
                                    <a:gd name="f31" fmla="*/ f4 1 112"/>
                                    <a:gd name="f32" fmla="val f5"/>
                                    <a:gd name="f33" fmla="val f6"/>
                                    <a:gd name="f34" fmla="val f7"/>
                                    <a:gd name="f35" fmla="+- f8 0 2204"/>
                                    <a:gd name="f36" fmla="+- f9 0 2204"/>
                                    <a:gd name="f37" fmla="+- f10 0 2204"/>
                                    <a:gd name="f38" fmla="+- f11 0 2204"/>
                                    <a:gd name="f39" fmla="+- f12 0 2204"/>
                                    <a:gd name="f40" fmla="+- f13 0 2204"/>
                                    <a:gd name="f41" fmla="+- f14 0 2204"/>
                                    <a:gd name="f42" fmla="+- f15 0 2204"/>
                                    <a:gd name="f43" fmla="+- f16 0 2204"/>
                                    <a:gd name="f44" fmla="*/ f29 f0 1"/>
                                    <a:gd name="f45" fmla="+- f34 0 f32"/>
                                    <a:gd name="f46" fmla="+- f33 0 f32"/>
                                    <a:gd name="f47" fmla="*/ f44 1 f2"/>
                                    <a:gd name="f48" fmla="*/ f46 1 118"/>
                                    <a:gd name="f49" fmla="*/ f45 1 112"/>
                                    <a:gd name="f50" fmla="*/ f35 f46 1"/>
                                    <a:gd name="f51" fmla="*/ 1608 f45 1"/>
                                    <a:gd name="f52" fmla="*/ f36 f46 1"/>
                                    <a:gd name="f53" fmla="*/ 1634 f45 1"/>
                                    <a:gd name="f54" fmla="*/ f37 f46 1"/>
                                    <a:gd name="f55" fmla="*/ 1592 f45 1"/>
                                    <a:gd name="f56" fmla="*/ f38 f46 1"/>
                                    <a:gd name="f57" fmla="*/ 1566 f45 1"/>
                                    <a:gd name="f58" fmla="*/ f39 f46 1"/>
                                    <a:gd name="f59" fmla="*/ 1523 f45 1"/>
                                    <a:gd name="f60" fmla="*/ f40 f46 1"/>
                                    <a:gd name="f61" fmla="*/ f41 f46 1"/>
                                    <a:gd name="f62" fmla="*/ f42 f46 1"/>
                                    <a:gd name="f63" fmla="*/ f43 f46 1"/>
                                    <a:gd name="f64" fmla="+- f47 0 f1"/>
                                    <a:gd name="f65" fmla="*/ f50 1 118"/>
                                    <a:gd name="f66" fmla="*/ f51 1 112"/>
                                    <a:gd name="f67" fmla="*/ f52 1 118"/>
                                    <a:gd name="f68" fmla="*/ f53 1 112"/>
                                    <a:gd name="f69" fmla="*/ f54 1 118"/>
                                    <a:gd name="f70" fmla="*/ f55 1 112"/>
                                    <a:gd name="f71" fmla="*/ f56 1 118"/>
                                    <a:gd name="f72" fmla="*/ f57 1 112"/>
                                    <a:gd name="f73" fmla="*/ f58 1 118"/>
                                    <a:gd name="f74" fmla="*/ f59 1 112"/>
                                    <a:gd name="f75" fmla="*/ f60 1 118"/>
                                    <a:gd name="f76" fmla="*/ f61 1 118"/>
                                    <a:gd name="f77" fmla="*/ f62 1 118"/>
                                    <a:gd name="f78" fmla="*/ f63 1 118"/>
                                    <a:gd name="f79" fmla="*/ 0 1 f48"/>
                                    <a:gd name="f80" fmla="*/ f33 1 f48"/>
                                    <a:gd name="f81" fmla="*/ 0 1 f49"/>
                                    <a:gd name="f82" fmla="*/ f34 1 f49"/>
                                    <a:gd name="f83" fmla="*/ f65 1 f48"/>
                                    <a:gd name="f84" fmla="*/ f66 1 f49"/>
                                    <a:gd name="f85" fmla="*/ f67 1 f48"/>
                                    <a:gd name="f86" fmla="*/ f68 1 f49"/>
                                    <a:gd name="f87" fmla="*/ f69 1 f48"/>
                                    <a:gd name="f88" fmla="*/ f70 1 f49"/>
                                    <a:gd name="f89" fmla="*/ f71 1 f48"/>
                                    <a:gd name="f90" fmla="*/ f72 1 f49"/>
                                    <a:gd name="f91" fmla="*/ f73 1 f48"/>
                                    <a:gd name="f92" fmla="*/ f74 1 f49"/>
                                    <a:gd name="f93" fmla="*/ f75 1 f48"/>
                                    <a:gd name="f94" fmla="*/ f76 1 f48"/>
                                    <a:gd name="f95" fmla="*/ f77 1 f48"/>
                                    <a:gd name="f96" fmla="*/ f78 1 f48"/>
                                    <a:gd name="f97" fmla="*/ f79 f30 1"/>
                                    <a:gd name="f98" fmla="*/ f80 f30 1"/>
                                    <a:gd name="f99" fmla="*/ f82 f31 1"/>
                                    <a:gd name="f100" fmla="*/ f81 f31 1"/>
                                    <a:gd name="f101" fmla="*/ f83 f30 1"/>
                                    <a:gd name="f102" fmla="*/ f84 f31 1"/>
                                    <a:gd name="f103" fmla="*/ f85 f30 1"/>
                                    <a:gd name="f104" fmla="*/ f86 f31 1"/>
                                    <a:gd name="f105" fmla="*/ f87 f30 1"/>
                                    <a:gd name="f106" fmla="*/ f88 f31 1"/>
                                    <a:gd name="f107" fmla="*/ f89 f30 1"/>
                                    <a:gd name="f108" fmla="*/ f90 f31 1"/>
                                    <a:gd name="f109" fmla="*/ f91 f30 1"/>
                                    <a:gd name="f110" fmla="*/ f92 f31 1"/>
                                    <a:gd name="f111" fmla="*/ f93 f30 1"/>
                                    <a:gd name="f112" fmla="*/ f94 f30 1"/>
                                    <a:gd name="f113" fmla="*/ f95 f30 1"/>
                                    <a:gd name="f114" fmla="*/ f96 f30 1"/>
                                  </a:gdLst>
                                  <a:ahLst/>
                                  <a:cxnLst>
                                    <a:cxn ang="3cd4">
                                      <a:pos x="hc" y="t"/>
                                    </a:cxn>
                                    <a:cxn ang="0">
                                      <a:pos x="r" y="vc"/>
                                    </a:cxn>
                                    <a:cxn ang="cd4">
                                      <a:pos x="hc" y="b"/>
                                    </a:cxn>
                                    <a:cxn ang="cd2">
                                      <a:pos x="l" y="vc"/>
                                    </a:cxn>
                                    <a:cxn ang="f64">
                                      <a:pos x="f101" y="f102"/>
                                    </a:cxn>
                                    <a:cxn ang="f64">
                                      <a:pos x="f103" y="f104"/>
                                    </a:cxn>
                                    <a:cxn ang="f64">
                                      <a:pos x="f105" y="f106"/>
                                    </a:cxn>
                                    <a:cxn ang="f64">
                                      <a:pos x="f107" y="f108"/>
                                    </a:cxn>
                                    <a:cxn ang="f64">
                                      <a:pos x="f109" y="f108"/>
                                    </a:cxn>
                                    <a:cxn ang="f64">
                                      <a:pos x="f101" y="f110"/>
                                    </a:cxn>
                                    <a:cxn ang="f64">
                                      <a:pos x="f111" y="f108"/>
                                    </a:cxn>
                                    <a:cxn ang="f64">
                                      <a:pos x="f112" y="f108"/>
                                    </a:cxn>
                                    <a:cxn ang="f64">
                                      <a:pos x="f113" y="f106"/>
                                    </a:cxn>
                                    <a:cxn ang="f64">
                                      <a:pos x="f114" y="f104"/>
                                    </a:cxn>
                                    <a:cxn ang="f64">
                                      <a:pos x="f101" y="f102"/>
                                    </a:cxn>
                                  </a:cxnLst>
                                  <a:rect l="f97" t="f100" r="f98" b="f99"/>
                                  <a:pathLst>
                                    <a:path w="118" h="112">
                                      <a:moveTo>
                                        <a:pt x="f17" y="f18"/>
                                      </a:moveTo>
                                      <a:lnTo>
                                        <a:pt x="f19" y="f20"/>
                                      </a:lnTo>
                                      <a:lnTo>
                                        <a:pt x="f21" y="f22"/>
                                      </a:lnTo>
                                      <a:lnTo>
                                        <a:pt x="f23" y="f24"/>
                                      </a:lnTo>
                                      <a:lnTo>
                                        <a:pt x="f25" y="f24"/>
                                      </a:lnTo>
                                      <a:lnTo>
                                        <a:pt x="f17" y="f5"/>
                                      </a:lnTo>
                                      <a:lnTo>
                                        <a:pt x="f26" y="f24"/>
                                      </a:lnTo>
                                      <a:lnTo>
                                        <a:pt x="f5" y="f24"/>
                                      </a:lnTo>
                                      <a:lnTo>
                                        <a:pt x="f27" y="f22"/>
                                      </a:lnTo>
                                      <a:lnTo>
                                        <a:pt x="f28" y="f20"/>
                                      </a:lnTo>
                                      <a:lnTo>
                                        <a:pt x="f17" y="f1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EED00"/>
                                </a:solidFill>
                                <a:ln cap="flat">
                                  <a:noFill/>
                                  <a:prstDash val="solid"/>
                                </a:ln>
                              </p:spPr>
                              <p:txBody>
                                <a:bodyPr vert="horz" wrap="square" lIns="91440" tIns="45720" rIns="91440" bIns="45720" anchor="t" anchorCtr="0" compatLnSpc="1">
                                  <a:noAutofit/>
                                </a:bodyPr>
                                <a:lstStyle/>
                                <a:p>
                                  <a:pPr marL="0" marR="0" lvl="0" indent="0" algn="l" defTabSz="914400" rtl="0" fontAlgn="auto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  <a:tabLst/>
                                    <a:defRPr sz="1800" b="0" i="0" u="none" strike="noStrike" kern="0" cap="none" spc="0" baseline="0">
                                      <a:solidFill>
                                        <a:srgbClr val="000000"/>
                                      </a:solidFill>
                                      <a:uFillTx/>
                                    </a:defRPr>
                                  </a:pPr>
                                  <a:endParaRPr lang="fr-CH" sz="1800" b="0" i="0" u="none" strike="noStrike" kern="1200" cap="none" spc="0" baseline="0">
                                    <a:solidFill>
                                      <a:srgbClr val="000000"/>
                                    </a:solidFill>
                                    <a:uFillTx/>
                                    <a:latin typeface="Calibri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31" name="Group 25"/>
                                <p:cNvGrpSpPr/>
                                <p:nvPr/>
                              </p:nvGrpSpPr>
                              <p:grpSpPr>
                                <a:xfrm>
                                  <a:off x="1414147" y="5887364"/>
                                  <a:ext cx="192398" cy="394335"/>
                                  <a:chOff x="1414147" y="5887364"/>
                                  <a:chExt cx="192398" cy="394335"/>
                                </a:xfrm>
                              </p:grpSpPr>
                              <p:sp>
                                <p:nvSpPr>
                                  <p:cNvPr id="32" name="Freeform 26"/>
                                  <p:cNvSpPr/>
                                  <p:nvPr/>
                                </p:nvSpPr>
                                <p:spPr>
                                  <a:xfrm>
                                    <a:off x="1500502" y="6210577"/>
                                    <a:ext cx="74925" cy="71122"/>
                                  </a:xfrm>
                                  <a:custGeom>
                                    <a:avLst/>
                                    <a:gdLst>
                                      <a:gd name="f0" fmla="val 10800000"/>
                                      <a:gd name="f1" fmla="val 5400000"/>
                                      <a:gd name="f2" fmla="val 180"/>
                                      <a:gd name="f3" fmla="val w"/>
                                      <a:gd name="f4" fmla="val h"/>
                                      <a:gd name="f5" fmla="val 0"/>
                                      <a:gd name="f6" fmla="val 118"/>
                                      <a:gd name="f7" fmla="val 112"/>
                                      <a:gd name="f8" fmla="+- 0 2399 0"/>
                                      <a:gd name="f9" fmla="+- 0 2435 0"/>
                                      <a:gd name="f10" fmla="+- 0 2421 0"/>
                                      <a:gd name="f11" fmla="+- 0 2458 0"/>
                                      <a:gd name="f12" fmla="+- 0 2413 0"/>
                                      <a:gd name="f13" fmla="+- 0 2385 0"/>
                                      <a:gd name="f14" fmla="+- 0 2340 0"/>
                                      <a:gd name="f15" fmla="+- 0 2377 0"/>
                                      <a:gd name="f16" fmla="+- 0 2363 0"/>
                                      <a:gd name="f17" fmla="val 59"/>
                                      <a:gd name="f18" fmla="val 85"/>
                                      <a:gd name="f19" fmla="val 95"/>
                                      <a:gd name="f20" fmla="val 81"/>
                                      <a:gd name="f21" fmla="val 69"/>
                                      <a:gd name="f22" fmla="val 43"/>
                                      <a:gd name="f23" fmla="val 73"/>
                                      <a:gd name="f24" fmla="val 45"/>
                                      <a:gd name="f25" fmla="val 37"/>
                                      <a:gd name="f26" fmla="val 23"/>
                                      <a:gd name="f27" fmla="+- 0 0 -90"/>
                                      <a:gd name="f28" fmla="*/ f3 1 118"/>
                                      <a:gd name="f29" fmla="*/ f4 1 112"/>
                                      <a:gd name="f30" fmla="val f5"/>
                                      <a:gd name="f31" fmla="val f6"/>
                                      <a:gd name="f32" fmla="val f7"/>
                                      <a:gd name="f33" fmla="+- f8 0 2340"/>
                                      <a:gd name="f34" fmla="+- f9 0 2340"/>
                                      <a:gd name="f35" fmla="+- f10 0 2340"/>
                                      <a:gd name="f36" fmla="+- f11 0 2340"/>
                                      <a:gd name="f37" fmla="+- f12 0 2340"/>
                                      <a:gd name="f38" fmla="+- f13 0 2340"/>
                                      <a:gd name="f39" fmla="+- f14 0 2340"/>
                                      <a:gd name="f40" fmla="+- f15 0 2340"/>
                                      <a:gd name="f41" fmla="+- f16 0 2340"/>
                                      <a:gd name="f42" fmla="*/ f27 f0 1"/>
                                      <a:gd name="f43" fmla="+- f32 0 f30"/>
                                      <a:gd name="f44" fmla="+- f31 0 f30"/>
                                      <a:gd name="f45" fmla="*/ f42 1 f2"/>
                                      <a:gd name="f46" fmla="*/ f44 1 118"/>
                                      <a:gd name="f47" fmla="*/ f43 1 112"/>
                                      <a:gd name="f48" fmla="*/ f33 f44 1"/>
                                      <a:gd name="f49" fmla="*/ 1471 f43 1"/>
                                      <a:gd name="f50" fmla="*/ f34 f44 1"/>
                                      <a:gd name="f51" fmla="*/ 1498 f43 1"/>
                                      <a:gd name="f52" fmla="*/ f35 f44 1"/>
                                      <a:gd name="f53" fmla="*/ 1455 f43 1"/>
                                      <a:gd name="f54" fmla="*/ f36 f44 1"/>
                                      <a:gd name="f55" fmla="*/ 1429 f43 1"/>
                                      <a:gd name="f56" fmla="*/ f37 f44 1"/>
                                      <a:gd name="f57" fmla="*/ 1386 f43 1"/>
                                      <a:gd name="f58" fmla="*/ f38 f44 1"/>
                                      <a:gd name="f59" fmla="*/ f39 f44 1"/>
                                      <a:gd name="f60" fmla="*/ f40 f44 1"/>
                                      <a:gd name="f61" fmla="*/ f41 f44 1"/>
                                      <a:gd name="f62" fmla="+- f45 0 f1"/>
                                      <a:gd name="f63" fmla="*/ f48 1 118"/>
                                      <a:gd name="f64" fmla="*/ f49 1 112"/>
                                      <a:gd name="f65" fmla="*/ f50 1 118"/>
                                      <a:gd name="f66" fmla="*/ f51 1 112"/>
                                      <a:gd name="f67" fmla="*/ f52 1 118"/>
                                      <a:gd name="f68" fmla="*/ f53 1 112"/>
                                      <a:gd name="f69" fmla="*/ f54 1 118"/>
                                      <a:gd name="f70" fmla="*/ f55 1 112"/>
                                      <a:gd name="f71" fmla="*/ f56 1 118"/>
                                      <a:gd name="f72" fmla="*/ f57 1 112"/>
                                      <a:gd name="f73" fmla="*/ f58 1 118"/>
                                      <a:gd name="f74" fmla="*/ f59 1 118"/>
                                      <a:gd name="f75" fmla="*/ f60 1 118"/>
                                      <a:gd name="f76" fmla="*/ f61 1 118"/>
                                      <a:gd name="f77" fmla="*/ 0 1 f46"/>
                                      <a:gd name="f78" fmla="*/ f31 1 f46"/>
                                      <a:gd name="f79" fmla="*/ 0 1 f47"/>
                                      <a:gd name="f80" fmla="*/ f32 1 f47"/>
                                      <a:gd name="f81" fmla="*/ f63 1 f46"/>
                                      <a:gd name="f82" fmla="*/ f64 1 f47"/>
                                      <a:gd name="f83" fmla="*/ f65 1 f46"/>
                                      <a:gd name="f84" fmla="*/ f66 1 f47"/>
                                      <a:gd name="f85" fmla="*/ f67 1 f46"/>
                                      <a:gd name="f86" fmla="*/ f68 1 f47"/>
                                      <a:gd name="f87" fmla="*/ f69 1 f46"/>
                                      <a:gd name="f88" fmla="*/ f70 1 f47"/>
                                      <a:gd name="f89" fmla="*/ f71 1 f46"/>
                                      <a:gd name="f90" fmla="*/ f72 1 f47"/>
                                      <a:gd name="f91" fmla="*/ f73 1 f46"/>
                                      <a:gd name="f92" fmla="*/ f74 1 f46"/>
                                      <a:gd name="f93" fmla="*/ f75 1 f46"/>
                                      <a:gd name="f94" fmla="*/ f76 1 f46"/>
                                      <a:gd name="f95" fmla="*/ f77 f28 1"/>
                                      <a:gd name="f96" fmla="*/ f78 f28 1"/>
                                      <a:gd name="f97" fmla="*/ f80 f29 1"/>
                                      <a:gd name="f98" fmla="*/ f79 f29 1"/>
                                      <a:gd name="f99" fmla="*/ f81 f28 1"/>
                                      <a:gd name="f100" fmla="*/ f82 f29 1"/>
                                      <a:gd name="f101" fmla="*/ f83 f28 1"/>
                                      <a:gd name="f102" fmla="*/ f84 f29 1"/>
                                      <a:gd name="f103" fmla="*/ f85 f28 1"/>
                                      <a:gd name="f104" fmla="*/ f86 f29 1"/>
                                      <a:gd name="f105" fmla="*/ f87 f28 1"/>
                                      <a:gd name="f106" fmla="*/ f88 f29 1"/>
                                      <a:gd name="f107" fmla="*/ f89 f28 1"/>
                                      <a:gd name="f108" fmla="*/ f90 f29 1"/>
                                      <a:gd name="f109" fmla="*/ f91 f28 1"/>
                                      <a:gd name="f110" fmla="*/ f92 f28 1"/>
                                      <a:gd name="f111" fmla="*/ f93 f28 1"/>
                                      <a:gd name="f112" fmla="*/ f94 f28 1"/>
                                    </a:gdLst>
                                    <a:ahLst/>
                                    <a:cxnLst>
                                      <a:cxn ang="3cd4">
                                        <a:pos x="hc" y="t"/>
                                      </a:cxn>
                                      <a:cxn ang="0">
                                        <a:pos x="r" y="vc"/>
                                      </a:cxn>
                                      <a:cxn ang="cd4">
                                        <a:pos x="hc" y="b"/>
                                      </a:cxn>
                                      <a:cxn ang="cd2">
                                        <a:pos x="l" y="vc"/>
                                      </a:cxn>
                                      <a:cxn ang="f62">
                                        <a:pos x="f99" y="f100"/>
                                      </a:cxn>
                                      <a:cxn ang="f62">
                                        <a:pos x="f101" y="f102"/>
                                      </a:cxn>
                                      <a:cxn ang="f62">
                                        <a:pos x="f103" y="f104"/>
                                      </a:cxn>
                                      <a:cxn ang="f62">
                                        <a:pos x="f105" y="f106"/>
                                      </a:cxn>
                                      <a:cxn ang="f62">
                                        <a:pos x="f107" y="f106"/>
                                      </a:cxn>
                                      <a:cxn ang="f62">
                                        <a:pos x="f99" y="f108"/>
                                      </a:cxn>
                                      <a:cxn ang="f62">
                                        <a:pos x="f109" y="f106"/>
                                      </a:cxn>
                                      <a:cxn ang="f62">
                                        <a:pos x="f110" y="f106"/>
                                      </a:cxn>
                                      <a:cxn ang="f62">
                                        <a:pos x="f111" y="f104"/>
                                      </a:cxn>
                                      <a:cxn ang="f62">
                                        <a:pos x="f112" y="f102"/>
                                      </a:cxn>
                                      <a:cxn ang="f62">
                                        <a:pos x="f99" y="f100"/>
                                      </a:cxn>
                                    </a:cxnLst>
                                    <a:rect l="f95" t="f98" r="f96" b="f97"/>
                                    <a:pathLst>
                                      <a:path w="118" h="112">
                                        <a:moveTo>
                                          <a:pt x="f17" y="f18"/>
                                        </a:moveTo>
                                        <a:lnTo>
                                          <a:pt x="f19" y="f7"/>
                                        </a:lnTo>
                                        <a:lnTo>
                                          <a:pt x="f20" y="f21"/>
                                        </a:lnTo>
                                        <a:lnTo>
                                          <a:pt x="f6" y="f22"/>
                                        </a:lnTo>
                                        <a:lnTo>
                                          <a:pt x="f23" y="f22"/>
                                        </a:lnTo>
                                        <a:lnTo>
                                          <a:pt x="f17" y="f5"/>
                                        </a:lnTo>
                                        <a:lnTo>
                                          <a:pt x="f24" y="f22"/>
                                        </a:lnTo>
                                        <a:lnTo>
                                          <a:pt x="f5" y="f22"/>
                                        </a:lnTo>
                                        <a:lnTo>
                                          <a:pt x="f25" y="f21"/>
                                        </a:lnTo>
                                        <a:lnTo>
                                          <a:pt x="f26" y="f7"/>
                                        </a:lnTo>
                                        <a:lnTo>
                                          <a:pt x="f17" y="f1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ED00"/>
                                  </a:solidFill>
                                  <a:ln cap="flat">
                                    <a:noFill/>
                                    <a:prstDash val="solid"/>
                                  </a:ln>
                                </p:spPr>
                                <p:txBody>
                                  <a:bodyPr vert="horz" wrap="square" lIns="91440" tIns="45720" rIns="91440" bIns="45720" anchor="t" anchorCtr="0" compatLnSpc="1">
                                    <a:noAutofit/>
                                  </a:bodyPr>
                                  <a:lstStyle/>
                                  <a:p>
                                    <a:pPr marL="0" marR="0" lvl="0" indent="0" algn="l" defTabSz="914400" rtl="0" fontAlgn="auto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  <a:tabLst/>
                                      <a:defRPr sz="1800" b="0" i="0" u="none" strike="noStrike" kern="0" cap="none" spc="0" baseline="0">
                                        <a:solidFill>
                                          <a:srgbClr val="000000"/>
                                        </a:solidFill>
                                        <a:uFillTx/>
                                      </a:defRPr>
                                    </a:pPr>
                                    <a:endParaRPr lang="fr-CH" sz="1800" b="0" i="0" u="none" strike="noStrike" kern="1200" cap="none" spc="0" baseline="0">
                                      <a:solidFill>
                                        <a:srgbClr val="000000"/>
                                      </a:solidFill>
                                      <a:uFillTx/>
                                      <a:latin typeface="Calibri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33" name="Group 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414147" y="5887364"/>
                                    <a:ext cx="192398" cy="275591"/>
                                    <a:chOff x="1414147" y="5887364"/>
                                    <a:chExt cx="192398" cy="275591"/>
                                  </a:xfrm>
                                </p:grpSpPr>
                                <p:sp>
                                  <p:nvSpPr>
                                    <p:cNvPr id="34" name="Freeform 2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531620" y="6091833"/>
                                      <a:ext cx="74925" cy="71122"/>
                                    </a:xfrm>
                                    <a:custGeom>
                                      <a:avLst/>
                                      <a:gdLst>
                                        <a:gd name="f0" fmla="val 10800000"/>
                                        <a:gd name="f1" fmla="val 5400000"/>
                                        <a:gd name="f2" fmla="val 180"/>
                                        <a:gd name="f3" fmla="val w"/>
                                        <a:gd name="f4" fmla="val h"/>
                                        <a:gd name="f5" fmla="val 0"/>
                                        <a:gd name="f6" fmla="val 118"/>
                                        <a:gd name="f7" fmla="val 112"/>
                                        <a:gd name="f8" fmla="+- 0 2448 0"/>
                                        <a:gd name="f9" fmla="+- 0 2484 0"/>
                                        <a:gd name="f10" fmla="+- 0 2470 0"/>
                                        <a:gd name="f11" fmla="+- 0 2507 0"/>
                                        <a:gd name="f12" fmla="+- 0 2462 0"/>
                                        <a:gd name="f13" fmla="+- 0 2434 0"/>
                                        <a:gd name="f14" fmla="+- 0 2389 0"/>
                                        <a:gd name="f15" fmla="+- 0 2426 0"/>
                                        <a:gd name="f16" fmla="+- 0 2412 0"/>
                                        <a:gd name="f17" fmla="val 59"/>
                                        <a:gd name="f18" fmla="val 86"/>
                                        <a:gd name="f19" fmla="val 95"/>
                                        <a:gd name="f20" fmla="val 81"/>
                                        <a:gd name="f21" fmla="val 69"/>
                                        <a:gd name="f22" fmla="val 43"/>
                                        <a:gd name="f23" fmla="val 73"/>
                                        <a:gd name="f24" fmla="val 45"/>
                                        <a:gd name="f25" fmla="val 37"/>
                                        <a:gd name="f26" fmla="val 23"/>
                                        <a:gd name="f27" fmla="+- 0 0 -90"/>
                                        <a:gd name="f28" fmla="*/ f3 1 118"/>
                                        <a:gd name="f29" fmla="*/ f4 1 112"/>
                                        <a:gd name="f30" fmla="val f5"/>
                                        <a:gd name="f31" fmla="val f6"/>
                                        <a:gd name="f32" fmla="val f7"/>
                                        <a:gd name="f33" fmla="+- f8 0 2389"/>
                                        <a:gd name="f34" fmla="+- f9 0 2389"/>
                                        <a:gd name="f35" fmla="+- f10 0 2389"/>
                                        <a:gd name="f36" fmla="+- f11 0 2389"/>
                                        <a:gd name="f37" fmla="+- f12 0 2389"/>
                                        <a:gd name="f38" fmla="+- f13 0 2389"/>
                                        <a:gd name="f39" fmla="+- f14 0 2389"/>
                                        <a:gd name="f40" fmla="+- f15 0 2389"/>
                                        <a:gd name="f41" fmla="+- f16 0 2389"/>
                                        <a:gd name="f42" fmla="*/ f27 f0 1"/>
                                        <a:gd name="f43" fmla="+- f32 0 f30"/>
                                        <a:gd name="f44" fmla="+- f31 0 f30"/>
                                        <a:gd name="f45" fmla="*/ f42 1 f2"/>
                                        <a:gd name="f46" fmla="*/ f44 1 118"/>
                                        <a:gd name="f47" fmla="*/ f43 1 112"/>
                                        <a:gd name="f48" fmla="*/ f33 f44 1"/>
                                        <a:gd name="f49" fmla="*/ 1285 f43 1"/>
                                        <a:gd name="f50" fmla="*/ f34 f44 1"/>
                                        <a:gd name="f51" fmla="*/ 1311 f43 1"/>
                                        <a:gd name="f52" fmla="*/ f35 f44 1"/>
                                        <a:gd name="f53" fmla="*/ 1268 f43 1"/>
                                        <a:gd name="f54" fmla="*/ f36 f44 1"/>
                                        <a:gd name="f55" fmla="*/ 1242 f43 1"/>
                                        <a:gd name="f56" fmla="*/ f37 f44 1"/>
                                        <a:gd name="f57" fmla="*/ 1199 f43 1"/>
                                        <a:gd name="f58" fmla="*/ f38 f44 1"/>
                                        <a:gd name="f59" fmla="*/ f39 f44 1"/>
                                        <a:gd name="f60" fmla="*/ f40 f44 1"/>
                                        <a:gd name="f61" fmla="*/ f41 f44 1"/>
                                        <a:gd name="f62" fmla="+- f45 0 f1"/>
                                        <a:gd name="f63" fmla="*/ f48 1 118"/>
                                        <a:gd name="f64" fmla="*/ f49 1 112"/>
                                        <a:gd name="f65" fmla="*/ f50 1 118"/>
                                        <a:gd name="f66" fmla="*/ f51 1 112"/>
                                        <a:gd name="f67" fmla="*/ f52 1 118"/>
                                        <a:gd name="f68" fmla="*/ f53 1 112"/>
                                        <a:gd name="f69" fmla="*/ f54 1 118"/>
                                        <a:gd name="f70" fmla="*/ f55 1 112"/>
                                        <a:gd name="f71" fmla="*/ f56 1 118"/>
                                        <a:gd name="f72" fmla="*/ f57 1 112"/>
                                        <a:gd name="f73" fmla="*/ f58 1 118"/>
                                        <a:gd name="f74" fmla="*/ f59 1 118"/>
                                        <a:gd name="f75" fmla="*/ f60 1 118"/>
                                        <a:gd name="f76" fmla="*/ f61 1 118"/>
                                        <a:gd name="f77" fmla="*/ 0 1 f46"/>
                                        <a:gd name="f78" fmla="*/ f31 1 f46"/>
                                        <a:gd name="f79" fmla="*/ 0 1 f47"/>
                                        <a:gd name="f80" fmla="*/ f32 1 f47"/>
                                        <a:gd name="f81" fmla="*/ f63 1 f46"/>
                                        <a:gd name="f82" fmla="*/ f64 1 f47"/>
                                        <a:gd name="f83" fmla="*/ f65 1 f46"/>
                                        <a:gd name="f84" fmla="*/ f66 1 f47"/>
                                        <a:gd name="f85" fmla="*/ f67 1 f46"/>
                                        <a:gd name="f86" fmla="*/ f68 1 f47"/>
                                        <a:gd name="f87" fmla="*/ f69 1 f46"/>
                                        <a:gd name="f88" fmla="*/ f70 1 f47"/>
                                        <a:gd name="f89" fmla="*/ f71 1 f46"/>
                                        <a:gd name="f90" fmla="*/ f72 1 f47"/>
                                        <a:gd name="f91" fmla="*/ f73 1 f46"/>
                                        <a:gd name="f92" fmla="*/ f74 1 f46"/>
                                        <a:gd name="f93" fmla="*/ f75 1 f46"/>
                                        <a:gd name="f94" fmla="*/ f76 1 f46"/>
                                        <a:gd name="f95" fmla="*/ f77 f28 1"/>
                                        <a:gd name="f96" fmla="*/ f78 f28 1"/>
                                        <a:gd name="f97" fmla="*/ f80 f29 1"/>
                                        <a:gd name="f98" fmla="*/ f79 f29 1"/>
                                        <a:gd name="f99" fmla="*/ f81 f28 1"/>
                                        <a:gd name="f100" fmla="*/ f82 f29 1"/>
                                        <a:gd name="f101" fmla="*/ f83 f28 1"/>
                                        <a:gd name="f102" fmla="*/ f84 f29 1"/>
                                        <a:gd name="f103" fmla="*/ f85 f28 1"/>
                                        <a:gd name="f104" fmla="*/ f86 f29 1"/>
                                        <a:gd name="f105" fmla="*/ f87 f28 1"/>
                                        <a:gd name="f106" fmla="*/ f88 f29 1"/>
                                        <a:gd name="f107" fmla="*/ f89 f28 1"/>
                                        <a:gd name="f108" fmla="*/ f90 f29 1"/>
                                        <a:gd name="f109" fmla="*/ f91 f28 1"/>
                                        <a:gd name="f110" fmla="*/ f92 f28 1"/>
                                        <a:gd name="f111" fmla="*/ f93 f28 1"/>
                                        <a:gd name="f112" fmla="*/ f94 f28 1"/>
                                      </a:gdLst>
                                      <a:ahLst/>
                                      <a:cxnLst>
                                        <a:cxn ang="3cd4">
                                          <a:pos x="hc" y="t"/>
                                        </a:cxn>
                                        <a:cxn ang="0">
                                          <a:pos x="r" y="vc"/>
                                        </a:cxn>
                                        <a:cxn ang="cd4">
                                          <a:pos x="hc" y="b"/>
                                        </a:cxn>
                                        <a:cxn ang="cd2">
                                          <a:pos x="l" y="vc"/>
                                        </a:cxn>
                                        <a:cxn ang="f62">
                                          <a:pos x="f99" y="f100"/>
                                        </a:cxn>
                                        <a:cxn ang="f62">
                                          <a:pos x="f101" y="f102"/>
                                        </a:cxn>
                                        <a:cxn ang="f62">
                                          <a:pos x="f103" y="f104"/>
                                        </a:cxn>
                                        <a:cxn ang="f62">
                                          <a:pos x="f105" y="f106"/>
                                        </a:cxn>
                                        <a:cxn ang="f62">
                                          <a:pos x="f107" y="f106"/>
                                        </a:cxn>
                                        <a:cxn ang="f62">
                                          <a:pos x="f99" y="f108"/>
                                        </a:cxn>
                                        <a:cxn ang="f62">
                                          <a:pos x="f109" y="f106"/>
                                        </a:cxn>
                                        <a:cxn ang="f62">
                                          <a:pos x="f110" y="f106"/>
                                        </a:cxn>
                                        <a:cxn ang="f62">
                                          <a:pos x="f111" y="f104"/>
                                        </a:cxn>
                                        <a:cxn ang="f62">
                                          <a:pos x="f112" y="f102"/>
                                        </a:cxn>
                                        <a:cxn ang="f62">
                                          <a:pos x="f99" y="f100"/>
                                        </a:cxn>
                                      </a:cxnLst>
                                      <a:rect l="f95" t="f98" r="f96" b="f97"/>
                                      <a:pathLst>
                                        <a:path w="118" h="112">
                                          <a:moveTo>
                                            <a:pt x="f17" y="f18"/>
                                          </a:moveTo>
                                          <a:lnTo>
                                            <a:pt x="f19" y="f7"/>
                                          </a:lnTo>
                                          <a:lnTo>
                                            <a:pt x="f20" y="f21"/>
                                          </a:lnTo>
                                          <a:lnTo>
                                            <a:pt x="f6" y="f22"/>
                                          </a:lnTo>
                                          <a:lnTo>
                                            <a:pt x="f23" y="f22"/>
                                          </a:lnTo>
                                          <a:lnTo>
                                            <a:pt x="f17" y="f5"/>
                                          </a:lnTo>
                                          <a:lnTo>
                                            <a:pt x="f24" y="f22"/>
                                          </a:lnTo>
                                          <a:lnTo>
                                            <a:pt x="f5" y="f22"/>
                                          </a:lnTo>
                                          <a:lnTo>
                                            <a:pt x="f25" y="f21"/>
                                          </a:lnTo>
                                          <a:lnTo>
                                            <a:pt x="f26" y="f7"/>
                                          </a:lnTo>
                                          <a:lnTo>
                                            <a:pt x="f17" y="f18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EED00"/>
                                    </a:solidFill>
                                    <a:ln cap="flat">
                                      <a:noFill/>
                                      <a:prstDash val="solid"/>
                                    </a:ln>
                                  </p:spPr>
                                  <p:txBody>
                                    <a:bodyPr vert="horz" wrap="square" lIns="91440" tIns="45720" rIns="91440" bIns="45720" anchor="t" anchorCtr="0" compatLnSpc="1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l" defTabSz="914400" rtl="0" fontAlgn="auto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  <a:tabLst/>
                                        <a:defRPr sz="1800" b="0" i="0" u="none" strike="noStrike" kern="0" cap="none" spc="0" baseline="0">
                                          <a:solidFill>
                                            <a:srgbClr val="000000"/>
                                          </a:solidFill>
                                          <a:uFillTx/>
                                        </a:defRPr>
                                      </a:pPr>
                                      <a:endParaRPr lang="fr-CH" sz="1800" b="0" i="0" u="none" strike="noStrike" kern="1200" cap="none" spc="0" baseline="0">
                                        <a:solidFill>
                                          <a:srgbClr val="000000"/>
                                        </a:solidFill>
                                        <a:uFillTx/>
                                        <a:latin typeface="Calibri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35" name="Group 2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414147" y="5887364"/>
                                      <a:ext cx="161280" cy="157487"/>
                                      <a:chOff x="1414147" y="5887364"/>
                                      <a:chExt cx="161280" cy="157487"/>
                                    </a:xfrm>
                                  </p:grpSpPr>
                                  <p:sp>
                                    <p:nvSpPr>
                                      <p:cNvPr id="36" name="Freeform 3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500502" y="5973729"/>
                                        <a:ext cx="74925" cy="71122"/>
                                      </a:xfrm>
                                      <a:custGeom>
                                        <a:avLst/>
                                        <a:gdLst>
                                          <a:gd name="f0" fmla="val 10800000"/>
                                          <a:gd name="f1" fmla="val 5400000"/>
                                          <a:gd name="f2" fmla="val 180"/>
                                          <a:gd name="f3" fmla="val w"/>
                                          <a:gd name="f4" fmla="val h"/>
                                          <a:gd name="f5" fmla="val 0"/>
                                          <a:gd name="f6" fmla="val 118"/>
                                          <a:gd name="f7" fmla="val 112"/>
                                          <a:gd name="f8" fmla="+- 0 2399 0"/>
                                          <a:gd name="f9" fmla="+- 0 2435 0"/>
                                          <a:gd name="f10" fmla="+- 0 2421 0"/>
                                          <a:gd name="f11" fmla="+- 0 2458 0"/>
                                          <a:gd name="f12" fmla="+- 0 2413 0"/>
                                          <a:gd name="f13" fmla="+- 0 2385 0"/>
                                          <a:gd name="f14" fmla="+- 0 2340 0"/>
                                          <a:gd name="f15" fmla="+- 0 2377 0"/>
                                          <a:gd name="f16" fmla="+- 0 2363 0"/>
                                          <a:gd name="f17" fmla="val 59"/>
                                          <a:gd name="f18" fmla="val 86"/>
                                          <a:gd name="f19" fmla="val 95"/>
                                          <a:gd name="f20" fmla="val 81"/>
                                          <a:gd name="f21" fmla="val 69"/>
                                          <a:gd name="f22" fmla="val 43"/>
                                          <a:gd name="f23" fmla="val 73"/>
                                          <a:gd name="f24" fmla="val 45"/>
                                          <a:gd name="f25" fmla="val 37"/>
                                          <a:gd name="f26" fmla="val 23"/>
                                          <a:gd name="f27" fmla="+- 0 0 -90"/>
                                          <a:gd name="f28" fmla="*/ f3 1 118"/>
                                          <a:gd name="f29" fmla="*/ f4 1 112"/>
                                          <a:gd name="f30" fmla="val f5"/>
                                          <a:gd name="f31" fmla="val f6"/>
                                          <a:gd name="f32" fmla="val f7"/>
                                          <a:gd name="f33" fmla="+- f8 0 2340"/>
                                          <a:gd name="f34" fmla="+- f9 0 2340"/>
                                          <a:gd name="f35" fmla="+- f10 0 2340"/>
                                          <a:gd name="f36" fmla="+- f11 0 2340"/>
                                          <a:gd name="f37" fmla="+- f12 0 2340"/>
                                          <a:gd name="f38" fmla="+- f13 0 2340"/>
                                          <a:gd name="f39" fmla="+- f14 0 2340"/>
                                          <a:gd name="f40" fmla="+- f15 0 2340"/>
                                          <a:gd name="f41" fmla="+- f16 0 2340"/>
                                          <a:gd name="f42" fmla="*/ f27 f0 1"/>
                                          <a:gd name="f43" fmla="+- f32 0 f30"/>
                                          <a:gd name="f44" fmla="+- f31 0 f30"/>
                                          <a:gd name="f45" fmla="*/ f42 1 f2"/>
                                          <a:gd name="f46" fmla="*/ f44 1 118"/>
                                          <a:gd name="f47" fmla="*/ f43 1 112"/>
                                          <a:gd name="f48" fmla="*/ f33 f44 1"/>
                                          <a:gd name="f49" fmla="*/ 1099 f43 1"/>
                                          <a:gd name="f50" fmla="*/ f34 f44 1"/>
                                          <a:gd name="f51" fmla="*/ 1125 f43 1"/>
                                          <a:gd name="f52" fmla="*/ f35 f44 1"/>
                                          <a:gd name="f53" fmla="*/ 1082 f43 1"/>
                                          <a:gd name="f54" fmla="*/ f36 f44 1"/>
                                          <a:gd name="f55" fmla="*/ 1056 f43 1"/>
                                          <a:gd name="f56" fmla="*/ f37 f44 1"/>
                                          <a:gd name="f57" fmla="*/ 1013 f43 1"/>
                                          <a:gd name="f58" fmla="*/ f38 f44 1"/>
                                          <a:gd name="f59" fmla="*/ f39 f44 1"/>
                                          <a:gd name="f60" fmla="*/ f40 f44 1"/>
                                          <a:gd name="f61" fmla="*/ f41 f44 1"/>
                                          <a:gd name="f62" fmla="+- f45 0 f1"/>
                                          <a:gd name="f63" fmla="*/ f48 1 118"/>
                                          <a:gd name="f64" fmla="*/ f49 1 112"/>
                                          <a:gd name="f65" fmla="*/ f50 1 118"/>
                                          <a:gd name="f66" fmla="*/ f51 1 112"/>
                                          <a:gd name="f67" fmla="*/ f52 1 118"/>
                                          <a:gd name="f68" fmla="*/ f53 1 112"/>
                                          <a:gd name="f69" fmla="*/ f54 1 118"/>
                                          <a:gd name="f70" fmla="*/ f55 1 112"/>
                                          <a:gd name="f71" fmla="*/ f56 1 118"/>
                                          <a:gd name="f72" fmla="*/ f57 1 112"/>
                                          <a:gd name="f73" fmla="*/ f58 1 118"/>
                                          <a:gd name="f74" fmla="*/ f59 1 118"/>
                                          <a:gd name="f75" fmla="*/ f60 1 118"/>
                                          <a:gd name="f76" fmla="*/ f61 1 118"/>
                                          <a:gd name="f77" fmla="*/ 0 1 f46"/>
                                          <a:gd name="f78" fmla="*/ f31 1 f46"/>
                                          <a:gd name="f79" fmla="*/ 0 1 f47"/>
                                          <a:gd name="f80" fmla="*/ f32 1 f47"/>
                                          <a:gd name="f81" fmla="*/ f63 1 f46"/>
                                          <a:gd name="f82" fmla="*/ f64 1 f47"/>
                                          <a:gd name="f83" fmla="*/ f65 1 f46"/>
                                          <a:gd name="f84" fmla="*/ f66 1 f47"/>
                                          <a:gd name="f85" fmla="*/ f67 1 f46"/>
                                          <a:gd name="f86" fmla="*/ f68 1 f47"/>
                                          <a:gd name="f87" fmla="*/ f69 1 f46"/>
                                          <a:gd name="f88" fmla="*/ f70 1 f47"/>
                                          <a:gd name="f89" fmla="*/ f71 1 f46"/>
                                          <a:gd name="f90" fmla="*/ f72 1 f47"/>
                                          <a:gd name="f91" fmla="*/ f73 1 f46"/>
                                          <a:gd name="f92" fmla="*/ f74 1 f46"/>
                                          <a:gd name="f93" fmla="*/ f75 1 f46"/>
                                          <a:gd name="f94" fmla="*/ f76 1 f46"/>
                                          <a:gd name="f95" fmla="*/ f77 f28 1"/>
                                          <a:gd name="f96" fmla="*/ f78 f28 1"/>
                                          <a:gd name="f97" fmla="*/ f80 f29 1"/>
                                          <a:gd name="f98" fmla="*/ f79 f29 1"/>
                                          <a:gd name="f99" fmla="*/ f81 f28 1"/>
                                          <a:gd name="f100" fmla="*/ f82 f29 1"/>
                                          <a:gd name="f101" fmla="*/ f83 f28 1"/>
                                          <a:gd name="f102" fmla="*/ f84 f29 1"/>
                                          <a:gd name="f103" fmla="*/ f85 f28 1"/>
                                          <a:gd name="f104" fmla="*/ f86 f29 1"/>
                                          <a:gd name="f105" fmla="*/ f87 f28 1"/>
                                          <a:gd name="f106" fmla="*/ f88 f29 1"/>
                                          <a:gd name="f107" fmla="*/ f89 f28 1"/>
                                          <a:gd name="f108" fmla="*/ f90 f29 1"/>
                                          <a:gd name="f109" fmla="*/ f91 f28 1"/>
                                          <a:gd name="f110" fmla="*/ f92 f28 1"/>
                                          <a:gd name="f111" fmla="*/ f93 f28 1"/>
                                          <a:gd name="f112" fmla="*/ f94 f28 1"/>
                                        </a:gdLst>
                                        <a:ahLst/>
                                        <a:cxnLst>
                                          <a:cxn ang="3cd4">
                                            <a:pos x="hc" y="t"/>
                                          </a:cxn>
                                          <a:cxn ang="0">
                                            <a:pos x="r" y="vc"/>
                                          </a:cxn>
                                          <a:cxn ang="cd4">
                                            <a:pos x="hc" y="b"/>
                                          </a:cxn>
                                          <a:cxn ang="cd2">
                                            <a:pos x="l" y="vc"/>
                                          </a:cxn>
                                          <a:cxn ang="f62">
                                            <a:pos x="f99" y="f100"/>
                                          </a:cxn>
                                          <a:cxn ang="f62">
                                            <a:pos x="f101" y="f102"/>
                                          </a:cxn>
                                          <a:cxn ang="f62">
                                            <a:pos x="f103" y="f104"/>
                                          </a:cxn>
                                          <a:cxn ang="f62">
                                            <a:pos x="f105" y="f106"/>
                                          </a:cxn>
                                          <a:cxn ang="f62">
                                            <a:pos x="f107" y="f106"/>
                                          </a:cxn>
                                          <a:cxn ang="f62">
                                            <a:pos x="f99" y="f108"/>
                                          </a:cxn>
                                          <a:cxn ang="f62">
                                            <a:pos x="f109" y="f106"/>
                                          </a:cxn>
                                          <a:cxn ang="f62">
                                            <a:pos x="f110" y="f106"/>
                                          </a:cxn>
                                          <a:cxn ang="f62">
                                            <a:pos x="f111" y="f104"/>
                                          </a:cxn>
                                          <a:cxn ang="f62">
                                            <a:pos x="f112" y="f102"/>
                                          </a:cxn>
                                          <a:cxn ang="f62">
                                            <a:pos x="f99" y="f100"/>
                                          </a:cxn>
                                        </a:cxnLst>
                                        <a:rect l="f95" t="f98" r="f96" b="f97"/>
                                        <a:pathLst>
                                          <a:path w="118" h="112">
                                            <a:moveTo>
                                              <a:pt x="f17" y="f18"/>
                                            </a:moveTo>
                                            <a:lnTo>
                                              <a:pt x="f19" y="f7"/>
                                            </a:lnTo>
                                            <a:lnTo>
                                              <a:pt x="f20" y="f21"/>
                                            </a:lnTo>
                                            <a:lnTo>
                                              <a:pt x="f6" y="f22"/>
                                            </a:lnTo>
                                            <a:lnTo>
                                              <a:pt x="f23" y="f22"/>
                                            </a:lnTo>
                                            <a:lnTo>
                                              <a:pt x="f17" y="f5"/>
                                            </a:lnTo>
                                            <a:lnTo>
                                              <a:pt x="f24" y="f22"/>
                                            </a:lnTo>
                                            <a:lnTo>
                                              <a:pt x="f5" y="f22"/>
                                            </a:lnTo>
                                            <a:lnTo>
                                              <a:pt x="f25" y="f21"/>
                                            </a:lnTo>
                                            <a:lnTo>
                                              <a:pt x="f26" y="f7"/>
                                            </a:lnTo>
                                            <a:lnTo>
                                              <a:pt x="f17" y="f18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EED00"/>
                                      </a:solidFill>
                                      <a:ln cap="flat">
                                        <a:noFill/>
                                        <a:prstDash val="solid"/>
                                      </a:ln>
                                    </p:spPr>
                                    <p:txBody>
                                      <a:bodyPr vert="horz" wrap="square" lIns="91440" tIns="45720" rIns="91440" bIns="45720" anchor="t" anchorCtr="0" compatLnSpc="1"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algn="l" defTabSz="914400" rtl="0" fontAlgn="auto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None/>
                                          <a:tabLst/>
                                          <a:defRPr sz="1800" b="0" i="0" u="none" strike="noStrike" kern="0" cap="none" spc="0" baseline="0">
                                            <a:solidFill>
                                              <a:srgbClr val="000000"/>
                                            </a:solidFill>
                                            <a:uFillTx/>
                                          </a:defRPr>
                                        </a:pPr>
                                        <a:endParaRPr lang="fr-CH" sz="1800" b="0" i="0" u="none" strike="noStrike" kern="1200" cap="none" spc="0" baseline="0">
                                          <a:solidFill>
                                            <a:srgbClr val="000000"/>
                                          </a:solidFill>
                                          <a:uFillTx/>
                                          <a:latin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" name="Freeform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414147" y="5887364"/>
                                        <a:ext cx="74925" cy="71122"/>
                                      </a:xfrm>
                                      <a:custGeom>
                                        <a:avLst/>
                                        <a:gdLst>
                                          <a:gd name="f0" fmla="val 10800000"/>
                                          <a:gd name="f1" fmla="val 5400000"/>
                                          <a:gd name="f2" fmla="val 180"/>
                                          <a:gd name="f3" fmla="val w"/>
                                          <a:gd name="f4" fmla="val h"/>
                                          <a:gd name="f5" fmla="val 0"/>
                                          <a:gd name="f6" fmla="val 118"/>
                                          <a:gd name="f7" fmla="val 112"/>
                                          <a:gd name="f8" fmla="+- 0 2263 0"/>
                                          <a:gd name="f9" fmla="+- 0 2299 0"/>
                                          <a:gd name="f10" fmla="+- 0 2285 0"/>
                                          <a:gd name="f11" fmla="+- 0 2322 0"/>
                                          <a:gd name="f12" fmla="+- 0 2277 0"/>
                                          <a:gd name="f13" fmla="+- 0 2249 0"/>
                                          <a:gd name="f14" fmla="+- 0 2204 0"/>
                                          <a:gd name="f15" fmla="+- 0 2241 0"/>
                                          <a:gd name="f16" fmla="+- 0 2227 0"/>
                                          <a:gd name="f17" fmla="val 59"/>
                                          <a:gd name="f18" fmla="val 86"/>
                                          <a:gd name="f19" fmla="val 95"/>
                                          <a:gd name="f20" fmla="val 81"/>
                                          <a:gd name="f21" fmla="val 70"/>
                                          <a:gd name="f22" fmla="val 43"/>
                                          <a:gd name="f23" fmla="val 73"/>
                                          <a:gd name="f24" fmla="val 45"/>
                                          <a:gd name="f25" fmla="val 37"/>
                                          <a:gd name="f26" fmla="val 23"/>
                                          <a:gd name="f27" fmla="+- 0 0 -90"/>
                                          <a:gd name="f28" fmla="*/ f3 1 118"/>
                                          <a:gd name="f29" fmla="*/ f4 1 112"/>
                                          <a:gd name="f30" fmla="val f5"/>
                                          <a:gd name="f31" fmla="val f6"/>
                                          <a:gd name="f32" fmla="val f7"/>
                                          <a:gd name="f33" fmla="+- f8 0 2204"/>
                                          <a:gd name="f34" fmla="+- f9 0 2204"/>
                                          <a:gd name="f35" fmla="+- f10 0 2204"/>
                                          <a:gd name="f36" fmla="+- f11 0 2204"/>
                                          <a:gd name="f37" fmla="+- f12 0 2204"/>
                                          <a:gd name="f38" fmla="+- f13 0 2204"/>
                                          <a:gd name="f39" fmla="+- f14 0 2204"/>
                                          <a:gd name="f40" fmla="+- f15 0 2204"/>
                                          <a:gd name="f41" fmla="+- f16 0 2204"/>
                                          <a:gd name="f42" fmla="*/ f27 f0 1"/>
                                          <a:gd name="f43" fmla="+- f32 0 f30"/>
                                          <a:gd name="f44" fmla="+- f31 0 f30"/>
                                          <a:gd name="f45" fmla="*/ f42 1 f2"/>
                                          <a:gd name="f46" fmla="*/ f44 1 118"/>
                                          <a:gd name="f47" fmla="*/ f43 1 112"/>
                                          <a:gd name="f48" fmla="*/ f33 f44 1"/>
                                          <a:gd name="f49" fmla="*/ 963 f43 1"/>
                                          <a:gd name="f50" fmla="*/ f34 f44 1"/>
                                          <a:gd name="f51" fmla="*/ 989 f43 1"/>
                                          <a:gd name="f52" fmla="*/ f35 f44 1"/>
                                          <a:gd name="f53" fmla="*/ 947 f43 1"/>
                                          <a:gd name="f54" fmla="*/ f36 f44 1"/>
                                          <a:gd name="f55" fmla="*/ 920 f43 1"/>
                                          <a:gd name="f56" fmla="*/ f37 f44 1"/>
                                          <a:gd name="f57" fmla="*/ 877 f43 1"/>
                                          <a:gd name="f58" fmla="*/ f38 f44 1"/>
                                          <a:gd name="f59" fmla="*/ f39 f44 1"/>
                                          <a:gd name="f60" fmla="*/ f40 f44 1"/>
                                          <a:gd name="f61" fmla="*/ f41 f44 1"/>
                                          <a:gd name="f62" fmla="+- f45 0 f1"/>
                                          <a:gd name="f63" fmla="*/ f48 1 118"/>
                                          <a:gd name="f64" fmla="*/ f49 1 112"/>
                                          <a:gd name="f65" fmla="*/ f50 1 118"/>
                                          <a:gd name="f66" fmla="*/ f51 1 112"/>
                                          <a:gd name="f67" fmla="*/ f52 1 118"/>
                                          <a:gd name="f68" fmla="*/ f53 1 112"/>
                                          <a:gd name="f69" fmla="*/ f54 1 118"/>
                                          <a:gd name="f70" fmla="*/ f55 1 112"/>
                                          <a:gd name="f71" fmla="*/ f56 1 118"/>
                                          <a:gd name="f72" fmla="*/ f57 1 112"/>
                                          <a:gd name="f73" fmla="*/ f58 1 118"/>
                                          <a:gd name="f74" fmla="*/ f59 1 118"/>
                                          <a:gd name="f75" fmla="*/ f60 1 118"/>
                                          <a:gd name="f76" fmla="*/ f61 1 118"/>
                                          <a:gd name="f77" fmla="*/ 0 1 f46"/>
                                          <a:gd name="f78" fmla="*/ f31 1 f46"/>
                                          <a:gd name="f79" fmla="*/ 0 1 f47"/>
                                          <a:gd name="f80" fmla="*/ f32 1 f47"/>
                                          <a:gd name="f81" fmla="*/ f63 1 f46"/>
                                          <a:gd name="f82" fmla="*/ f64 1 f47"/>
                                          <a:gd name="f83" fmla="*/ f65 1 f46"/>
                                          <a:gd name="f84" fmla="*/ f66 1 f47"/>
                                          <a:gd name="f85" fmla="*/ f67 1 f46"/>
                                          <a:gd name="f86" fmla="*/ f68 1 f47"/>
                                          <a:gd name="f87" fmla="*/ f69 1 f46"/>
                                          <a:gd name="f88" fmla="*/ f70 1 f47"/>
                                          <a:gd name="f89" fmla="*/ f71 1 f46"/>
                                          <a:gd name="f90" fmla="*/ f72 1 f47"/>
                                          <a:gd name="f91" fmla="*/ f73 1 f46"/>
                                          <a:gd name="f92" fmla="*/ f74 1 f46"/>
                                          <a:gd name="f93" fmla="*/ f75 1 f46"/>
                                          <a:gd name="f94" fmla="*/ f76 1 f46"/>
                                          <a:gd name="f95" fmla="*/ f77 f28 1"/>
                                          <a:gd name="f96" fmla="*/ f78 f28 1"/>
                                          <a:gd name="f97" fmla="*/ f80 f29 1"/>
                                          <a:gd name="f98" fmla="*/ f79 f29 1"/>
                                          <a:gd name="f99" fmla="*/ f81 f28 1"/>
                                          <a:gd name="f100" fmla="*/ f82 f29 1"/>
                                          <a:gd name="f101" fmla="*/ f83 f28 1"/>
                                          <a:gd name="f102" fmla="*/ f84 f29 1"/>
                                          <a:gd name="f103" fmla="*/ f85 f28 1"/>
                                          <a:gd name="f104" fmla="*/ f86 f29 1"/>
                                          <a:gd name="f105" fmla="*/ f87 f28 1"/>
                                          <a:gd name="f106" fmla="*/ f88 f29 1"/>
                                          <a:gd name="f107" fmla="*/ f89 f28 1"/>
                                          <a:gd name="f108" fmla="*/ f90 f29 1"/>
                                          <a:gd name="f109" fmla="*/ f91 f28 1"/>
                                          <a:gd name="f110" fmla="*/ f92 f28 1"/>
                                          <a:gd name="f111" fmla="*/ f93 f28 1"/>
                                          <a:gd name="f112" fmla="*/ f94 f28 1"/>
                                        </a:gdLst>
                                        <a:ahLst/>
                                        <a:cxnLst>
                                          <a:cxn ang="3cd4">
                                            <a:pos x="hc" y="t"/>
                                          </a:cxn>
                                          <a:cxn ang="0">
                                            <a:pos x="r" y="vc"/>
                                          </a:cxn>
                                          <a:cxn ang="cd4">
                                            <a:pos x="hc" y="b"/>
                                          </a:cxn>
                                          <a:cxn ang="cd2">
                                            <a:pos x="l" y="vc"/>
                                          </a:cxn>
                                          <a:cxn ang="f62">
                                            <a:pos x="f99" y="f100"/>
                                          </a:cxn>
                                          <a:cxn ang="f62">
                                            <a:pos x="f101" y="f102"/>
                                          </a:cxn>
                                          <a:cxn ang="f62">
                                            <a:pos x="f103" y="f104"/>
                                          </a:cxn>
                                          <a:cxn ang="f62">
                                            <a:pos x="f105" y="f106"/>
                                          </a:cxn>
                                          <a:cxn ang="f62">
                                            <a:pos x="f107" y="f106"/>
                                          </a:cxn>
                                          <a:cxn ang="f62">
                                            <a:pos x="f99" y="f108"/>
                                          </a:cxn>
                                          <a:cxn ang="f62">
                                            <a:pos x="f109" y="f106"/>
                                          </a:cxn>
                                          <a:cxn ang="f62">
                                            <a:pos x="f110" y="f106"/>
                                          </a:cxn>
                                          <a:cxn ang="f62">
                                            <a:pos x="f111" y="f104"/>
                                          </a:cxn>
                                          <a:cxn ang="f62">
                                            <a:pos x="f112" y="f102"/>
                                          </a:cxn>
                                          <a:cxn ang="f62">
                                            <a:pos x="f99" y="f100"/>
                                          </a:cxn>
                                        </a:cxnLst>
                                        <a:rect l="f95" t="f98" r="f96" b="f97"/>
                                        <a:pathLst>
                                          <a:path w="118" h="112">
                                            <a:moveTo>
                                              <a:pt x="f17" y="f18"/>
                                            </a:moveTo>
                                            <a:lnTo>
                                              <a:pt x="f19" y="f7"/>
                                            </a:lnTo>
                                            <a:lnTo>
                                              <a:pt x="f20" y="f21"/>
                                            </a:lnTo>
                                            <a:lnTo>
                                              <a:pt x="f6" y="f22"/>
                                            </a:lnTo>
                                            <a:lnTo>
                                              <a:pt x="f23" y="f22"/>
                                            </a:lnTo>
                                            <a:lnTo>
                                              <a:pt x="f17" y="f5"/>
                                            </a:lnTo>
                                            <a:lnTo>
                                              <a:pt x="f24" y="f22"/>
                                            </a:lnTo>
                                            <a:lnTo>
                                              <a:pt x="f5" y="f22"/>
                                            </a:lnTo>
                                            <a:lnTo>
                                              <a:pt x="f25" y="f21"/>
                                            </a:lnTo>
                                            <a:lnTo>
                                              <a:pt x="f26" y="f7"/>
                                            </a:lnTo>
                                            <a:lnTo>
                                              <a:pt x="f17" y="f18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EED00"/>
                                      </a:solidFill>
                                      <a:ln cap="flat">
                                        <a:noFill/>
                                        <a:prstDash val="solid"/>
                                      </a:ln>
                                    </p:spPr>
                                    <p:txBody>
                                      <a:bodyPr vert="horz" wrap="square" lIns="91440" tIns="45720" rIns="91440" bIns="45720" anchor="t" anchorCtr="0" compatLnSpc="1"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algn="l" defTabSz="914400" rtl="0" fontAlgn="auto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None/>
                                          <a:tabLst/>
                                          <a:defRPr sz="1800" b="0" i="0" u="none" strike="noStrike" kern="0" cap="none" spc="0" baseline="0">
                                            <a:solidFill>
                                              <a:srgbClr val="000000"/>
                                            </a:solidFill>
                                            <a:uFillTx/>
                                          </a:defRPr>
                                        </a:pPr>
                                        <a:endParaRPr lang="fr-CH" sz="1800" b="0" i="0" u="none" strike="noStrike" kern="1200" cap="none" spc="0" baseline="0">
                                          <a:solidFill>
                                            <a:srgbClr val="000000"/>
                                          </a:solidFill>
                                          <a:uFillTx/>
                                          <a:latin typeface="Calibri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8" name="Afbeelding 5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722" y="5690395"/>
            <a:ext cx="1925954" cy="876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Afbeelding 5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142" y="5338088"/>
            <a:ext cx="2000250" cy="14135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Imag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620" y="5654614"/>
            <a:ext cx="1227517" cy="8776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Imag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3931" y="5773294"/>
            <a:ext cx="1843640" cy="7858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4195" y="5845417"/>
            <a:ext cx="2046903" cy="60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8203" y="200482"/>
            <a:ext cx="10515600" cy="768352"/>
          </a:xfrm>
          <a:solidFill>
            <a:srgbClr val="EDEDED"/>
          </a:solidFill>
        </p:spPr>
        <p:txBody>
          <a:bodyPr/>
          <a:lstStyle/>
          <a:p>
            <a:pPr lvl="0"/>
            <a:r>
              <a:rPr lang="fr-CH">
                <a:solidFill>
                  <a:srgbClr val="0070C0"/>
                </a:solidFill>
              </a:rPr>
              <a:t>Fiche Projet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3" y="3596224"/>
            <a:ext cx="5063775" cy="29745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3" y="1189268"/>
            <a:ext cx="3333746" cy="25003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5"/>
          <p:cNvSpPr/>
          <p:nvPr/>
        </p:nvSpPr>
        <p:spPr>
          <a:xfrm>
            <a:off x="300032" y="1162732"/>
            <a:ext cx="7834314" cy="2255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6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Objectifs du projet</a:t>
            </a:r>
            <a:endParaRPr lang="fr-CH" sz="16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0" marR="201926" lvl="0" indent="0" algn="just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Construire une PCH rentable et fabriquée localement, afin de fournir un service électrique de qualité, fiable et durable aux habitants de la commune. </a:t>
            </a:r>
            <a:endParaRPr lang="fr-CH" sz="16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0" marR="201296" lvl="0" indent="0" algn="just" defTabSz="914400" rtl="0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Impliquer et renforcer les compétences locales en vue de pérenniser les installations.</a:t>
            </a:r>
            <a:endParaRPr lang="fr-CH" sz="16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Informer la population sur le potentiel de l’électricité et son usage.</a:t>
            </a:r>
          </a:p>
        </p:txBody>
      </p:sp>
      <p:sp>
        <p:nvSpPr>
          <p:cNvPr id="6" name="Rectangle 6"/>
          <p:cNvSpPr/>
          <p:nvPr/>
        </p:nvSpPr>
        <p:spPr>
          <a:xfrm>
            <a:off x="5857875" y="3883475"/>
            <a:ext cx="5972175" cy="27576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201296" marR="0" lvl="0" indent="0" algn="l" defTabSz="914400" rtl="0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Période 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Du 01.07.2017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au 30.06.2019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 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Bénéficiaires 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92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Au moins 200 </a:t>
            </a:r>
            <a:r>
              <a:rPr lang="fr-CH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ménages</a:t>
            </a:r>
          </a:p>
          <a:p>
            <a:pPr marL="20192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Au </a:t>
            </a: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moins 13 </a:t>
            </a:r>
            <a:r>
              <a:rPr lang="fr-CH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AGR 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92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Au moins 2 infrastructures communautaires 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400" b="1" i="0" u="none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Calibri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Calibri" pitchFamily="34"/>
                <a:cs typeface="Arial" pitchFamily="34"/>
              </a:rPr>
              <a:t>Les habitants de la commune </a:t>
            </a:r>
            <a:r>
              <a:rPr lang="fr-CH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Calibri" pitchFamily="34"/>
                <a:cs typeface="Arial" pitchFamily="34"/>
              </a:rPr>
              <a:t>auront </a:t>
            </a: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Calibri" pitchFamily="34"/>
                <a:cs typeface="Arial" pitchFamily="34"/>
              </a:rPr>
              <a:t>accès à de nouveaux services et à l’éclairage 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9448796" y="3552407"/>
            <a:ext cx="2743200" cy="12680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01296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 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Coûts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492’537 € (46,7%</a:t>
            </a:r>
            <a:r>
              <a:rPr lang="fr-CH" sz="1400" b="1" i="0" u="none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 COI)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4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Contribution </a:t>
            </a:r>
            <a:r>
              <a:rPr lang="fr-CH" sz="1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locale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  <a:p>
            <a:pPr marL="20129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MS Mincho"/>
                <a:cs typeface="Times New Roman" pitchFamily="18"/>
              </a:rPr>
              <a:t>23‘598 €</a:t>
            </a:r>
            <a:endParaRPr lang="fr-CH" sz="1400" b="0" i="0" u="none" strike="noStrike" kern="1200" cap="none" spc="0" baseline="0" dirty="0">
              <a:solidFill>
                <a:srgbClr val="000000"/>
              </a:solidFill>
              <a:uFillTx/>
              <a:latin typeface="Cambria" pitchFamily="18"/>
              <a:ea typeface="MS Mincho"/>
              <a:cs typeface="Times New Roman" pitchFamily="1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00032" y="1113595"/>
            <a:ext cx="7642747" cy="2438812"/>
          </a:xfrm>
          <a:prstGeom prst="roundRect">
            <a:avLst>
              <a:gd name="adj" fmla="val 608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5751095" y="3772841"/>
            <a:ext cx="6204624" cy="2884828"/>
          </a:xfrm>
          <a:prstGeom prst="roundRect">
            <a:avLst>
              <a:gd name="adj" fmla="val 608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5"/>
          <p:cNvSpPr/>
          <p:nvPr/>
        </p:nvSpPr>
        <p:spPr>
          <a:xfrm>
            <a:off x="1045991" y="6443269"/>
            <a:ext cx="3995242" cy="34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600" i="0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Fokontany de Fialofa et Sarobaratra</a:t>
            </a:r>
            <a:endParaRPr lang="fr-CH" sz="1600" i="0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8203" y="200482"/>
            <a:ext cx="10515600" cy="768352"/>
          </a:xfrm>
          <a:solidFill>
            <a:srgbClr val="EDEDED"/>
          </a:solidFill>
        </p:spPr>
        <p:txBody>
          <a:bodyPr/>
          <a:lstStyle/>
          <a:p>
            <a:pPr lvl="0"/>
            <a:r>
              <a:rPr lang="fr-CH" dirty="0">
                <a:solidFill>
                  <a:srgbClr val="00B0F0"/>
                </a:solidFill>
              </a:rPr>
              <a:t>Retour sur l’An 1 du projet</a:t>
            </a:r>
            <a:endParaRPr lang="fr-CH" dirty="0">
              <a:solidFill>
                <a:srgbClr val="00B0F0"/>
              </a:solidFill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79045" y="1667925"/>
            <a:ext cx="3333505" cy="55861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Réalisations:</a:t>
            </a: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Appel</a:t>
            </a:r>
            <a:r>
              <a:rPr lang="fr-CH" sz="1500" b="0" i="1" u="none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 à manifestation d’intérêt</a:t>
            </a: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baseline="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Réception des offres</a:t>
            </a: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600" b="0" i="1" u="none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b="0" i="1" u="none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0" i="1" u="none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Négociation</a:t>
            </a:r>
          </a:p>
          <a:p>
            <a:pPr marR="201926" lvl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2400" b="0" i="1" u="none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baseline="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Validation des tarifs proposés par l’ORE (ARELEC)</a:t>
            </a: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000" b="0" i="1" u="none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0" i="1" u="none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Validation de l’opérateur par l’ADER</a:t>
            </a:r>
            <a:endParaRPr lang="fr-CH" sz="1500" i="1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Autorisation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de chantier du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Ministère</a:t>
            </a: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Début de chantier le 23 août 2018</a:t>
            </a:r>
          </a:p>
          <a:p>
            <a:pPr marR="201926" lvl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b="0" i="1" u="none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3470935" y="1668878"/>
            <a:ext cx="4349232" cy="52121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Difficultés/Opportunités:</a:t>
            </a:r>
            <a:endParaRPr lang="fr-CH" sz="1500" i="0" strike="noStrike" kern="1200" cap="none" spc="0" baseline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0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-&gt;</a:t>
            </a:r>
            <a:r>
              <a:rPr lang="fr-CH" sz="1500" i="0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 5 candidats intéressés.</a:t>
            </a: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900" i="0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1 offre d’un groupe international (</a:t>
            </a:r>
            <a:r>
              <a:rPr lang="fr-CH" sz="15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Sagemcom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) et d’un bureau d’ingénieurs malgaches (3ERAE).</a:t>
            </a:r>
            <a:endParaRPr lang="fr-CH" sz="1500" i="0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Revue de tous les équipements avec </a:t>
            </a:r>
            <a:r>
              <a:rPr lang="fr-CH" sz="1500" dirty="0" err="1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</a:t>
            </a:r>
            <a:r>
              <a:rPr lang="fr-CH" sz="1500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agemcom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pour faire baisser les prix selon le business plan. </a:t>
            </a: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0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-&gt;</a:t>
            </a:r>
            <a:r>
              <a:rPr lang="fr-CH" sz="1500" i="0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 Le tarif de l’opérateur étant innovant 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il a fallu l’expliquer et le faire accepter par ARELEC.</a:t>
            </a: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Opérateur doit être de droit malgache</a:t>
            </a: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8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</a:t>
            </a:r>
            <a:endParaRPr lang="fr-CH" sz="800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0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-&gt; Nouveaux</a:t>
            </a:r>
            <a:r>
              <a:rPr lang="fr-CH" sz="1500" i="0" strike="noStrike" kern="1200" cap="none" spc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 décrets</a:t>
            </a: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800" i="0" strike="noStrike" kern="1200" cap="none" spc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aseline="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Déconstruction plus difficile 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que prévue. </a:t>
            </a:r>
            <a:r>
              <a:rPr lang="fr-CH" sz="1500" baseline="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Droits de douane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et TVA. </a:t>
            </a:r>
            <a:endParaRPr lang="fr-CH" sz="1500" i="0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4007127" cy="30053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4007127" cy="300534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4007127" cy="300534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4007127" cy="300534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4007127" cy="300534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00" y="2160000"/>
            <a:ext cx="4320000" cy="3240000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77420" y="1620000"/>
            <a:ext cx="7642747" cy="5151960"/>
          </a:xfrm>
          <a:prstGeom prst="roundRect">
            <a:avLst>
              <a:gd name="adj" fmla="val 608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379045" y="1166658"/>
            <a:ext cx="526650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u="sng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Sélection d’un opérateur et début de chantier:</a:t>
            </a:r>
          </a:p>
        </p:txBody>
      </p:sp>
    </p:spTree>
    <p:extLst>
      <p:ext uri="{BB962C8B-B14F-4D97-AF65-F5344CB8AC3E}">
        <p14:creationId xmlns:p14="http://schemas.microsoft.com/office/powerpoint/2010/main" val="2622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8203" y="200482"/>
            <a:ext cx="10515600" cy="768352"/>
          </a:xfrm>
          <a:solidFill>
            <a:srgbClr val="EDEDED"/>
          </a:solidFill>
        </p:spPr>
        <p:txBody>
          <a:bodyPr/>
          <a:lstStyle/>
          <a:p>
            <a:pPr lvl="0"/>
            <a:r>
              <a:rPr lang="fr-CH" dirty="0">
                <a:solidFill>
                  <a:srgbClr val="00B0F0"/>
                </a:solidFill>
              </a:rPr>
              <a:t>Retour sur l’An 1 du projet</a:t>
            </a:r>
            <a:endParaRPr lang="fr-CH" dirty="0">
              <a:solidFill>
                <a:srgbClr val="00B0F0"/>
              </a:solidFill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79045" y="1667925"/>
            <a:ext cx="3442328" cy="47120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Réalisations: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Validation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par comité technique Suisse des plans de la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turbine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4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Formation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des techniciens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malgaches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20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Commande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du matériel à l’international (Régulateur, Génératrice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)</a:t>
            </a: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Fabrication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des pièces et assemblage (Ateliers de Tana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)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b="0" i="1" u="none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3712549" y="1668878"/>
            <a:ext cx="3980323" cy="3240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Difficultés/Opportunités:</a:t>
            </a:r>
            <a:endParaRPr lang="fr-CH" sz="1500" i="0" strike="noStrike" kern="1200" cap="none" spc="0" baseline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Discussions poussées par rapport à la régulation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.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700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Formation théorique dispensée à l’équipe projet et les techniciens par notre partenaire AIDER. Formation pratique en cours sous supervision des ingénieurs d’AIDER.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Droits de douane et TVA ainsi que les délais. Appropriation (fiabilité) &lt;-&gt; Pérennité (maintenance).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Trouver un atelier capable de fabriquer les grandes pièces.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177420" y="1620000"/>
            <a:ext cx="7642747" cy="5151960"/>
          </a:xfrm>
          <a:prstGeom prst="roundRect">
            <a:avLst>
              <a:gd name="adj" fmla="val 608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379045" y="1166658"/>
            <a:ext cx="412516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u="sng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Fabrication de l’électromécanique </a:t>
            </a:r>
            <a:r>
              <a:rPr lang="fr-CH" u="sng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:</a:t>
            </a:r>
            <a:endParaRPr lang="fr-CH" u="sng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09" y="4428284"/>
            <a:ext cx="2970373" cy="2227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4019" y="1468724"/>
            <a:ext cx="3279560" cy="24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8203" y="200482"/>
            <a:ext cx="10515600" cy="768352"/>
          </a:xfrm>
          <a:solidFill>
            <a:srgbClr val="EDEDED"/>
          </a:solidFill>
        </p:spPr>
        <p:txBody>
          <a:bodyPr/>
          <a:lstStyle/>
          <a:p>
            <a:pPr lvl="0"/>
            <a:r>
              <a:rPr lang="fr-CH" dirty="0">
                <a:solidFill>
                  <a:srgbClr val="00B0F0"/>
                </a:solidFill>
              </a:rPr>
              <a:t>Retour sur l’An 1 du projet</a:t>
            </a:r>
            <a:endParaRPr lang="fr-CH" dirty="0">
              <a:solidFill>
                <a:srgbClr val="00B0F0"/>
              </a:solidFill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79045" y="1667925"/>
            <a:ext cx="3442328" cy="52891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Réalisations: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Socio-organisateur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sur place en décembre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2017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Modèle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économiques des AGR pour transition vers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l’électricité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700" i="1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Atelier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de lancement le 19 juin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2018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200" i="1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Mise </a:t>
            </a:r>
            <a:r>
              <a:rPr lang="fr-CH" sz="1500" i="1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en place du comité des </a:t>
            </a:r>
            <a:r>
              <a:rPr lang="fr-CH" sz="1500" i="1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usagers</a:t>
            </a: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L="285750" marR="201926" lvl="0" indent="-285750">
              <a:lnSpc>
                <a:spcPct val="110000"/>
              </a:lnSpc>
              <a:spcBef>
                <a:spcPts val="6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i="1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500" b="0" i="1" u="none" strike="noStrike" kern="1200" cap="none" spc="0" baseline="0" dirty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3712549" y="1668878"/>
            <a:ext cx="3980323" cy="43288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201926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b="1" i="0" u="sng" strike="noStrike" kern="1200" cap="none" spc="0" baseline="0" dirty="0" smtClean="0">
                <a:solidFill>
                  <a:srgbClr val="000000"/>
                </a:solidFill>
                <a:uFillTx/>
                <a:latin typeface="Trebuchet MS" pitchFamily="34"/>
                <a:ea typeface="Osaka"/>
                <a:cs typeface="Geneva CY"/>
              </a:rPr>
              <a:t>Difficultés/Opportunités:</a:t>
            </a:r>
            <a:endParaRPr lang="fr-CH" sz="1500" i="0" strike="noStrike" kern="1200" cap="none" spc="0" baseline="0" dirty="0" smtClean="0">
              <a:solidFill>
                <a:srgbClr val="000000"/>
              </a:solidFill>
              <a:uFillTx/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Discussions poussées par rapport à la régulation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.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200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Formation théorique dispensée à l’équipe projet et les techniciens par notre partenaire AIDER. Formation pratique en cours sous supervision des ingénieurs d’AIDER</a:t>
            </a: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.</a:t>
            </a:r>
          </a:p>
          <a:p>
            <a:pPr marR="201926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8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</a:t>
            </a:r>
            <a:endParaRPr lang="fr-CH" sz="800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</a:t>
            </a: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Droits de douane et TVA ainsi que les délais. Appropriation (fiabilité) &lt;-&gt; Pérennité (maintenance).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1500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-&gt; Trouver un atelier capable de fabriquer les grandes pièces.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177420" y="1620000"/>
            <a:ext cx="7642747" cy="5151960"/>
          </a:xfrm>
          <a:prstGeom prst="roundRect">
            <a:avLst>
              <a:gd name="adj" fmla="val 608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379045" y="1166658"/>
            <a:ext cx="3636252" cy="37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1926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u="sng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Relation avec les bénéficiaires</a:t>
            </a:r>
            <a:r>
              <a:rPr lang="fr-CH" u="sng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:</a:t>
            </a:r>
            <a:endParaRPr lang="fr-CH" u="sng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6955" y="1870059"/>
            <a:ext cx="2636116" cy="1977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55" y="4355429"/>
            <a:ext cx="2837028" cy="21277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2123" y="1870213"/>
            <a:ext cx="2637349" cy="19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8203" y="200482"/>
            <a:ext cx="10515600" cy="768352"/>
          </a:xfrm>
          <a:solidFill>
            <a:srgbClr val="EDEDED"/>
          </a:solidFill>
        </p:spPr>
        <p:txBody>
          <a:bodyPr/>
          <a:lstStyle/>
          <a:p>
            <a:pPr lvl="0"/>
            <a:r>
              <a:rPr lang="fr-CH" dirty="0" smtClean="0">
                <a:solidFill>
                  <a:srgbClr val="00B0F0"/>
                </a:solidFill>
              </a:rPr>
              <a:t>Perspectives</a:t>
            </a:r>
            <a:endParaRPr lang="fr-CH" dirty="0">
              <a:solidFill>
                <a:srgbClr val="00B0F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191126" y="1162732"/>
            <a:ext cx="9529012" cy="34501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Octobre 2018:    Atelier de présentation de l’exploitation de la centrale avec </a:t>
            </a:r>
            <a:r>
              <a:rPr lang="fr-CH" dirty="0" err="1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Welight</a:t>
            </a:r>
            <a:endParaRPr lang="fr-CH" dirty="0" smtClean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Novembre 2018: Electromécanique fabriqué, testé </a:t>
            </a:r>
            <a:r>
              <a:rPr lang="fr-CH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à </a:t>
            </a: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l’IST puis installé sur site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                        Atelier sur la gestion des ouvrages communautaires</a:t>
            </a:r>
            <a:endParaRPr lang="fr-CH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Décembre 2018: Réalisation de l’ouvrage Génie civile de la </a:t>
            </a: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centrale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Janvier 2019: Installation du réseau MT/BT</a:t>
            </a: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Février 2019: Premiers bénéficiaires raccordés</a:t>
            </a:r>
          </a:p>
          <a:p>
            <a:pPr marR="201926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2018-2019: film de capitalisation sur la construction de la </a:t>
            </a: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centrale</a:t>
            </a:r>
          </a:p>
          <a:p>
            <a:pPr marR="201926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	</a:t>
            </a:r>
            <a:r>
              <a:rPr lang="fr-CH" dirty="0" smtClean="0">
                <a:solidFill>
                  <a:srgbClr val="000000"/>
                </a:solidFill>
                <a:latin typeface="Trebuchet MS" pitchFamily="34"/>
                <a:ea typeface="Osaka"/>
                <a:cs typeface="Geneva CY"/>
              </a:rPr>
              <a:t>    Etudes (Centrales hydro malgaches, circuit du riz et centrale Biomasse)</a:t>
            </a:r>
            <a:endParaRPr lang="fr-CH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  <a:p>
            <a:pPr marR="201926" lvl="0">
              <a:lnSpc>
                <a:spcPct val="11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dirty="0">
              <a:solidFill>
                <a:srgbClr val="000000"/>
              </a:solidFill>
              <a:latin typeface="Trebuchet MS" pitchFamily="34"/>
              <a:ea typeface="Osaka"/>
              <a:cs typeface="Geneva CY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91319" y="6005015"/>
            <a:ext cx="11354938" cy="58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38203" y="1153306"/>
            <a:ext cx="10515600" cy="2999419"/>
          </a:xfrm>
          <a:prstGeom prst="roundRect">
            <a:avLst>
              <a:gd name="adj" fmla="val 608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91319" y="6441743"/>
            <a:ext cx="1869744" cy="416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Octobre 2018</a:t>
            </a:r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2358789" y="6429711"/>
            <a:ext cx="1869744" cy="4264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Novembre 2018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4226259" y="6429711"/>
            <a:ext cx="1869744" cy="4264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Décembre 2018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6096003" y="6441743"/>
            <a:ext cx="1869744" cy="416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Janvier 2019</a:t>
            </a:r>
            <a:endParaRPr lang="fr-CH" dirty="0"/>
          </a:p>
        </p:txBody>
      </p:sp>
      <p:sp>
        <p:nvSpPr>
          <p:cNvPr id="12" name="Rectangle 11"/>
          <p:cNvSpPr/>
          <p:nvPr/>
        </p:nvSpPr>
        <p:spPr>
          <a:xfrm>
            <a:off x="7961199" y="6441743"/>
            <a:ext cx="1869744" cy="416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Février 2019</a:t>
            </a:r>
            <a:endParaRPr lang="fr-CH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7" y="4244105"/>
            <a:ext cx="955344" cy="781995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1312871" y="4451409"/>
            <a:ext cx="1053338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30" y="5213298"/>
            <a:ext cx="893730" cy="8389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17971" r="15929" b="17292"/>
          <a:stretch/>
        </p:blipFill>
        <p:spPr>
          <a:xfrm>
            <a:off x="968991" y="5127006"/>
            <a:ext cx="982639" cy="996287"/>
          </a:xfrm>
          <a:prstGeom prst="rect">
            <a:avLst/>
          </a:prstGeom>
        </p:spPr>
      </p:pic>
      <p:pic>
        <p:nvPicPr>
          <p:cNvPr id="2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191" y="5243645"/>
            <a:ext cx="270985" cy="3143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15" y="5028276"/>
            <a:ext cx="1002632" cy="1002632"/>
          </a:xfrm>
          <a:prstGeom prst="rect">
            <a:avLst/>
          </a:prstGeom>
        </p:spPr>
      </p:pic>
      <p:sp>
        <p:nvSpPr>
          <p:cNvPr id="28" name="Triangle isocèle 27"/>
          <p:cNvSpPr/>
          <p:nvPr/>
        </p:nvSpPr>
        <p:spPr>
          <a:xfrm flipV="1">
            <a:off x="5041101" y="5956310"/>
            <a:ext cx="240059" cy="26193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Triangle isocèle 28"/>
          <p:cNvSpPr/>
          <p:nvPr/>
        </p:nvSpPr>
        <p:spPr>
          <a:xfrm flipV="1">
            <a:off x="2686646" y="5961893"/>
            <a:ext cx="240059" cy="26193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Triangle isocèle 29"/>
          <p:cNvSpPr/>
          <p:nvPr/>
        </p:nvSpPr>
        <p:spPr>
          <a:xfrm flipV="1">
            <a:off x="1306161" y="5977997"/>
            <a:ext cx="240059" cy="26193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17971" r="15929" b="17292"/>
          <a:stretch/>
        </p:blipFill>
        <p:spPr>
          <a:xfrm>
            <a:off x="3580376" y="5110382"/>
            <a:ext cx="982639" cy="996287"/>
          </a:xfrm>
          <a:prstGeom prst="rect">
            <a:avLst/>
          </a:prstGeom>
        </p:spPr>
      </p:pic>
      <p:sp>
        <p:nvSpPr>
          <p:cNvPr id="33" name="Triangle isocèle 32"/>
          <p:cNvSpPr/>
          <p:nvPr/>
        </p:nvSpPr>
        <p:spPr>
          <a:xfrm flipV="1">
            <a:off x="3917546" y="5961373"/>
            <a:ext cx="240059" cy="26193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28" y="5060688"/>
            <a:ext cx="1015157" cy="1010645"/>
          </a:xfrm>
          <a:prstGeom prst="rect">
            <a:avLst/>
          </a:prstGeom>
        </p:spPr>
      </p:pic>
      <p:sp>
        <p:nvSpPr>
          <p:cNvPr id="35" name="Triangle isocèle 34"/>
          <p:cNvSpPr/>
          <p:nvPr/>
        </p:nvSpPr>
        <p:spPr>
          <a:xfrm flipV="1">
            <a:off x="6710376" y="5954229"/>
            <a:ext cx="240059" cy="26193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6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189" y="5173674"/>
            <a:ext cx="639882" cy="7423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7" name="Triangle isocèle 36"/>
          <p:cNvSpPr/>
          <p:nvPr/>
        </p:nvSpPr>
        <p:spPr>
          <a:xfrm flipV="1">
            <a:off x="8456100" y="5961373"/>
            <a:ext cx="240059" cy="26193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Rectangle 37"/>
          <p:cNvSpPr/>
          <p:nvPr/>
        </p:nvSpPr>
        <p:spPr>
          <a:xfrm>
            <a:off x="9826395" y="6440307"/>
            <a:ext cx="1663763" cy="416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Mars-juin 2019</a:t>
            </a:r>
            <a:endParaRPr lang="fr-CH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32" y="4463865"/>
            <a:ext cx="627576" cy="886576"/>
          </a:xfrm>
          <a:prstGeom prst="rect">
            <a:avLst/>
          </a:prstGeom>
        </p:spPr>
      </p:pic>
      <p:cxnSp>
        <p:nvCxnSpPr>
          <p:cNvPr id="40" name="Connecteur droit avec flèche 39"/>
          <p:cNvCxnSpPr/>
          <p:nvPr/>
        </p:nvCxnSpPr>
        <p:spPr>
          <a:xfrm>
            <a:off x="2331414" y="4878804"/>
            <a:ext cx="759463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87687" y="312971"/>
            <a:ext cx="1551215" cy="2064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5" descr="D:\1_Mes documents\5_Agrisud Interantional\4_Divers\Logo partenaires\CE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70605" y="823636"/>
            <a:ext cx="3359798" cy="1320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859" y="823636"/>
            <a:ext cx="3236939" cy="19403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51"/>
          <p:cNvSpPr/>
          <p:nvPr/>
        </p:nvSpPr>
        <p:spPr>
          <a:xfrm>
            <a:off x="5490560" y="3903509"/>
            <a:ext cx="4759634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400" b="0" i="0" u="none" strike="noStrike" kern="1200" cap="none" spc="0" baseline="0">
                <a:solidFill>
                  <a:srgbClr val="5B9BD5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Edwardian Script ITC" pitchFamily="66"/>
              </a:rPr>
              <a:t>Merci de votre attention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2" y="2764001"/>
            <a:ext cx="4709503" cy="353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4806</TotalTime>
  <Words>814</Words>
  <Application>Microsoft Office PowerPoint</Application>
  <PresentationFormat>Grand écran</PresentationFormat>
  <Paragraphs>127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Edwardian Script ITC</vt:lpstr>
      <vt:lpstr>Geneva CY</vt:lpstr>
      <vt:lpstr>MS Mincho</vt:lpstr>
      <vt:lpstr>Osaka</vt:lpstr>
      <vt:lpstr>Times New Roman</vt:lpstr>
      <vt:lpstr>Trebuchet MS</vt:lpstr>
      <vt:lpstr>Thème Office</vt:lpstr>
      <vt:lpstr>L’énergie hydroélectrique pour le développement durable des ménages et opérateurs économiques de la commune de Sarobaratra</vt:lpstr>
      <vt:lpstr>Fiche Projet</vt:lpstr>
      <vt:lpstr>Retour sur l’An 1 du projet</vt:lpstr>
      <vt:lpstr>Retour sur l’An 1 du projet</vt:lpstr>
      <vt:lpstr>Retour sur l’An 1 du projet</vt:lpstr>
      <vt:lpstr>Perspectives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L’énergie hydroélectrique pour le développement durable des ménages et opérateurs économiques de la commune de Sarobaratra</dc:title>
  <dc:creator>Joël</dc:creator>
  <cp:lastModifiedBy>Joël</cp:lastModifiedBy>
  <cp:revision>42</cp:revision>
  <dcterms:created xsi:type="dcterms:W3CDTF">2017-08-09T05:00:17Z</dcterms:created>
  <dcterms:modified xsi:type="dcterms:W3CDTF">2018-10-01T08:32:50Z</dcterms:modified>
</cp:coreProperties>
</file>